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38" r:id="rId4"/>
  </p:sldMasterIdLst>
  <p:notesMasterIdLst>
    <p:notesMasterId r:id="rId20"/>
  </p:notesMasterIdLst>
  <p:sldIdLst>
    <p:sldId id="493" r:id="rId5"/>
    <p:sldId id="2147479828" r:id="rId6"/>
    <p:sldId id="2147479830" r:id="rId7"/>
    <p:sldId id="2147479836" r:id="rId8"/>
    <p:sldId id="2147479821" r:id="rId9"/>
    <p:sldId id="2147479805" r:id="rId10"/>
    <p:sldId id="2147479834" r:id="rId11"/>
    <p:sldId id="2147479835" r:id="rId12"/>
    <p:sldId id="2147479837" r:id="rId13"/>
    <p:sldId id="2147479829" r:id="rId14"/>
    <p:sldId id="2147479833" r:id="rId15"/>
    <p:sldId id="2147479832" r:id="rId16"/>
    <p:sldId id="2147479824" r:id="rId17"/>
    <p:sldId id="2147479838" r:id="rId18"/>
    <p:sldId id="2147479839" r:id="rId19"/>
  </p:sldIdLst>
  <p:sldSz cx="12192000" cy="6858000"/>
  <p:notesSz cx="6858000" cy="9144000"/>
  <p:defaultTex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2CF22CC-0D25-489C-B6AA-37479DFC30CA}">
          <p14:sldIdLst>
            <p14:sldId id="493"/>
            <p14:sldId id="2147479828"/>
            <p14:sldId id="2147479830"/>
            <p14:sldId id="2147479836"/>
            <p14:sldId id="2147479821"/>
            <p14:sldId id="2147479805"/>
            <p14:sldId id="2147479834"/>
            <p14:sldId id="2147479835"/>
            <p14:sldId id="2147479837"/>
            <p14:sldId id="2147479829"/>
            <p14:sldId id="2147479833"/>
            <p14:sldId id="2147479832"/>
            <p14:sldId id="2147479824"/>
            <p14:sldId id="2147479838"/>
            <p14:sldId id="214747983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Raju" initials="RR" lastIdx="1" clrIdx="0">
    <p:extLst>
      <p:ext uri="{19B8F6BF-5375-455C-9EA6-DF929625EA0E}">
        <p15:presenceInfo xmlns:p15="http://schemas.microsoft.com/office/powerpoint/2012/main" userId="fef659566ccf68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CDC"/>
    <a:srgbClr val="49ADFF"/>
    <a:srgbClr val="FAD011"/>
    <a:srgbClr val="FFC003"/>
    <a:srgbClr val="FFD300"/>
    <a:srgbClr val="0D9DA4"/>
    <a:srgbClr val="005C6E"/>
    <a:srgbClr val="195EA8"/>
    <a:srgbClr val="164192"/>
    <a:srgbClr val="001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9138F-CA02-23FF-6F4D-3F262898C777}" v="1698" dt="2024-08-12T18:30:40.513"/>
    <p1510:client id="{530E5937-7435-4069-055A-8BA8F6E27559}" v="179" dt="2024-08-12T12:13:30.773"/>
    <p1510:client id="{769E961C-AD9F-93F2-5C7C-6C03EB9E1E25}" v="4" dt="2024-08-12T13:24:44.198"/>
    <p1510:client id="{FEE276A5-D9DD-F535-56CA-7EBFFBCFEF6D}" v="653" dt="2024-08-12T11:53:56.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8-12T10:32:22.070" idx="1">
    <p:pos x="10" y="10"/>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6" Type="http://schemas.openxmlformats.org/officeDocument/2006/relationships/image" Target="../media/image50.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78AC76-7165-40F9-9F86-6578298982A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2CBD34-FAD1-4EB6-8523-4A2F953A17FB}">
      <dgm:prSet/>
      <dgm:spPr/>
      <dgm:t>
        <a:bodyPr/>
        <a:lstStyle/>
        <a:p>
          <a:pPr>
            <a:defRPr cap="all"/>
          </a:pPr>
          <a:r>
            <a:rPr lang="en-US"/>
            <a:t>Explored traditional, ML, DL, and Generative AI models for stock price prediction and time series forecasting.</a:t>
          </a:r>
        </a:p>
      </dgm:t>
    </dgm:pt>
    <dgm:pt modelId="{1DFA1330-B09A-4695-ADBB-AA8807EF9058}" type="parTrans" cxnId="{83649DAD-E4F5-4545-AAD6-C6EF31EB4B91}">
      <dgm:prSet/>
      <dgm:spPr/>
      <dgm:t>
        <a:bodyPr/>
        <a:lstStyle/>
        <a:p>
          <a:endParaRPr lang="en-US"/>
        </a:p>
      </dgm:t>
    </dgm:pt>
    <dgm:pt modelId="{12DA6337-93E7-4F79-9937-51904D2076CF}" type="sibTrans" cxnId="{83649DAD-E4F5-4545-AAD6-C6EF31EB4B91}">
      <dgm:prSet/>
      <dgm:spPr/>
      <dgm:t>
        <a:bodyPr/>
        <a:lstStyle/>
        <a:p>
          <a:endParaRPr lang="en-US"/>
        </a:p>
      </dgm:t>
    </dgm:pt>
    <dgm:pt modelId="{70FAD754-D7B8-4588-BDAC-270715B3BB9E}">
      <dgm:prSet/>
      <dgm:spPr/>
      <dgm:t>
        <a:bodyPr/>
        <a:lstStyle/>
        <a:p>
          <a:pPr>
            <a:defRPr cap="all"/>
          </a:pPr>
          <a:r>
            <a:rPr lang="en-US"/>
            <a:t>Identified top-performing models and areas for enhancement.</a:t>
          </a:r>
        </a:p>
      </dgm:t>
    </dgm:pt>
    <dgm:pt modelId="{7D2BAD5E-EEBD-4DE7-8640-C29E27B5C9BC}" type="parTrans" cxnId="{318CC2AB-7555-494D-8862-982FE58D2D3A}">
      <dgm:prSet/>
      <dgm:spPr/>
      <dgm:t>
        <a:bodyPr/>
        <a:lstStyle/>
        <a:p>
          <a:endParaRPr lang="en-US"/>
        </a:p>
      </dgm:t>
    </dgm:pt>
    <dgm:pt modelId="{A0C25B3F-08F4-454C-A36F-11964331F5B6}" type="sibTrans" cxnId="{318CC2AB-7555-494D-8862-982FE58D2D3A}">
      <dgm:prSet/>
      <dgm:spPr/>
      <dgm:t>
        <a:bodyPr/>
        <a:lstStyle/>
        <a:p>
          <a:endParaRPr lang="en-US"/>
        </a:p>
      </dgm:t>
    </dgm:pt>
    <dgm:pt modelId="{758D0AAF-9E09-48DC-BA31-AB92D70F662F}">
      <dgm:prSet/>
      <dgm:spPr/>
      <dgm:t>
        <a:bodyPr/>
        <a:lstStyle/>
        <a:p>
          <a:pPr>
            <a:defRPr cap="all"/>
          </a:pPr>
          <a:r>
            <a:rPr lang="en-US"/>
            <a:t>Predictive analytics has far-reaching implications across industries and applications.</a:t>
          </a:r>
        </a:p>
      </dgm:t>
    </dgm:pt>
    <dgm:pt modelId="{86EB9981-3436-407C-90F3-47343105473D}" type="parTrans" cxnId="{37660F54-8123-4288-8453-EE9E48A17258}">
      <dgm:prSet/>
      <dgm:spPr/>
      <dgm:t>
        <a:bodyPr/>
        <a:lstStyle/>
        <a:p>
          <a:endParaRPr lang="en-US"/>
        </a:p>
      </dgm:t>
    </dgm:pt>
    <dgm:pt modelId="{578D2823-E585-400E-95E7-1D21B52B0E7B}" type="sibTrans" cxnId="{37660F54-8123-4288-8453-EE9E48A17258}">
      <dgm:prSet/>
      <dgm:spPr/>
      <dgm:t>
        <a:bodyPr/>
        <a:lstStyle/>
        <a:p>
          <a:endParaRPr lang="en-US"/>
        </a:p>
      </dgm:t>
    </dgm:pt>
    <dgm:pt modelId="{D9AC7055-FEC1-4041-86C7-C71447CFD0F8}">
      <dgm:prSet/>
      <dgm:spPr/>
      <dgm:t>
        <a:bodyPr/>
        <a:lstStyle/>
        <a:p>
          <a:pPr>
            <a:defRPr cap="all"/>
          </a:pPr>
          <a:r>
            <a:rPr lang="en-US"/>
            <a:t>Restricted dataset poses a challenge for broader generalizability.</a:t>
          </a:r>
        </a:p>
      </dgm:t>
    </dgm:pt>
    <dgm:pt modelId="{4568E3F4-2CDA-40DA-9671-9C1DEEFE2A20}" type="parTrans" cxnId="{A11DAAC7-A67A-42E0-85A8-45B06C2129AA}">
      <dgm:prSet/>
      <dgm:spPr/>
      <dgm:t>
        <a:bodyPr/>
        <a:lstStyle/>
        <a:p>
          <a:endParaRPr lang="en-US"/>
        </a:p>
      </dgm:t>
    </dgm:pt>
    <dgm:pt modelId="{66C6FE6B-9A48-4AFF-8305-30655C7120B9}" type="sibTrans" cxnId="{A11DAAC7-A67A-42E0-85A8-45B06C2129AA}">
      <dgm:prSet/>
      <dgm:spPr/>
      <dgm:t>
        <a:bodyPr/>
        <a:lstStyle/>
        <a:p>
          <a:endParaRPr lang="en-US"/>
        </a:p>
      </dgm:t>
    </dgm:pt>
    <dgm:pt modelId="{88EBA9E7-C1BC-41AE-B2B3-20E382535CA2}">
      <dgm:prSet/>
      <dgm:spPr/>
      <dgm:t>
        <a:bodyPr/>
        <a:lstStyle/>
        <a:p>
          <a:pPr>
            <a:defRPr cap="all"/>
          </a:pPr>
          <a:r>
            <a:rPr lang="en-US"/>
            <a:t>High computational requirements may hinder adoption for smaller organizations.</a:t>
          </a:r>
        </a:p>
      </dgm:t>
    </dgm:pt>
    <dgm:pt modelId="{0273F2D6-2B53-47C8-89FE-80B3C3DE40E2}" type="parTrans" cxnId="{7965D422-5475-4DCC-82D8-626FBD415F14}">
      <dgm:prSet/>
      <dgm:spPr/>
      <dgm:t>
        <a:bodyPr/>
        <a:lstStyle/>
        <a:p>
          <a:endParaRPr lang="en-US"/>
        </a:p>
      </dgm:t>
    </dgm:pt>
    <dgm:pt modelId="{2884687B-AA8C-4029-8A53-47EEA4444DCE}" type="sibTrans" cxnId="{7965D422-5475-4DCC-82D8-626FBD415F14}">
      <dgm:prSet/>
      <dgm:spPr/>
      <dgm:t>
        <a:bodyPr/>
        <a:lstStyle/>
        <a:p>
          <a:endParaRPr lang="en-US"/>
        </a:p>
      </dgm:t>
    </dgm:pt>
    <dgm:pt modelId="{160196A8-14A3-4510-BDC1-896052CABA2D}">
      <dgm:prSet/>
      <dgm:spPr/>
      <dgm:t>
        <a:bodyPr/>
        <a:lstStyle/>
        <a:p>
          <a:pPr>
            <a:defRPr cap="all"/>
          </a:pPr>
          <a:r>
            <a:rPr lang="en-US"/>
            <a:t>Contributes to the growth and development of predictive analytics.</a:t>
          </a:r>
        </a:p>
      </dgm:t>
    </dgm:pt>
    <dgm:pt modelId="{295BFD8F-8D1D-4DD6-B9A4-0BDF770B339C}" type="parTrans" cxnId="{4BE0ABF2-A908-442F-A83D-2D22121C6234}">
      <dgm:prSet/>
      <dgm:spPr/>
      <dgm:t>
        <a:bodyPr/>
        <a:lstStyle/>
        <a:p>
          <a:endParaRPr lang="en-US"/>
        </a:p>
      </dgm:t>
    </dgm:pt>
    <dgm:pt modelId="{215F25D7-C313-4C58-9EEA-811FE03FA0B0}" type="sibTrans" cxnId="{4BE0ABF2-A908-442F-A83D-2D22121C6234}">
      <dgm:prSet/>
      <dgm:spPr/>
      <dgm:t>
        <a:bodyPr/>
        <a:lstStyle/>
        <a:p>
          <a:endParaRPr lang="en-US"/>
        </a:p>
      </dgm:t>
    </dgm:pt>
    <dgm:pt modelId="{149FF135-EB85-49D2-B1E7-42D8CF4EDC59}">
      <dgm:prSet/>
      <dgm:spPr/>
      <dgm:t>
        <a:bodyPr/>
        <a:lstStyle/>
        <a:p>
          <a:pPr>
            <a:defRPr cap="all"/>
          </a:pPr>
          <a:r>
            <a:rPr lang="en-US"/>
            <a:t>Empowers data-driven decision making and strategic investments.</a:t>
          </a:r>
        </a:p>
      </dgm:t>
    </dgm:pt>
    <dgm:pt modelId="{128C1FD8-C3AB-4E6F-99BB-DBE9B1196098}" type="parTrans" cxnId="{C2B27853-434B-4F5F-935B-673645C1A5BD}">
      <dgm:prSet/>
      <dgm:spPr/>
      <dgm:t>
        <a:bodyPr/>
        <a:lstStyle/>
        <a:p>
          <a:endParaRPr lang="en-US"/>
        </a:p>
      </dgm:t>
    </dgm:pt>
    <dgm:pt modelId="{71C9466F-2C87-4ECB-81ED-1E01E2D10B7A}" type="sibTrans" cxnId="{C2B27853-434B-4F5F-935B-673645C1A5BD}">
      <dgm:prSet/>
      <dgm:spPr/>
      <dgm:t>
        <a:bodyPr/>
        <a:lstStyle/>
        <a:p>
          <a:endParaRPr lang="en-US"/>
        </a:p>
      </dgm:t>
    </dgm:pt>
    <dgm:pt modelId="{BF74C414-6861-4523-A306-819E023FEB16}">
      <dgm:prSet/>
      <dgm:spPr/>
      <dgm:t>
        <a:bodyPr/>
        <a:lstStyle/>
        <a:p>
          <a:pPr>
            <a:defRPr cap="all"/>
          </a:pPr>
          <a:r>
            <a:rPr lang="en-US"/>
            <a:t>Anticipates further breakthroughs in time series forecasting using LLMs.</a:t>
          </a:r>
        </a:p>
      </dgm:t>
    </dgm:pt>
    <dgm:pt modelId="{B4497411-3B61-4EFC-9FC1-F3DDA333E17C}" type="parTrans" cxnId="{98F24B34-9AB4-4F53-9FD8-F34851F0A32A}">
      <dgm:prSet/>
      <dgm:spPr/>
      <dgm:t>
        <a:bodyPr/>
        <a:lstStyle/>
        <a:p>
          <a:endParaRPr lang="en-US"/>
        </a:p>
      </dgm:t>
    </dgm:pt>
    <dgm:pt modelId="{E3E83673-506C-429B-9B0D-8A6F474728F3}" type="sibTrans" cxnId="{98F24B34-9AB4-4F53-9FD8-F34851F0A32A}">
      <dgm:prSet/>
      <dgm:spPr/>
      <dgm:t>
        <a:bodyPr/>
        <a:lstStyle/>
        <a:p>
          <a:endParaRPr lang="en-US"/>
        </a:p>
      </dgm:t>
    </dgm:pt>
    <dgm:pt modelId="{9E3ABB5A-9131-445D-8854-B49BFE0BD3A6}" type="pres">
      <dgm:prSet presAssocID="{6178AC76-7165-40F9-9F86-6578298982A6}" presName="root" presStyleCnt="0">
        <dgm:presLayoutVars>
          <dgm:dir/>
          <dgm:resizeHandles val="exact"/>
        </dgm:presLayoutVars>
      </dgm:prSet>
      <dgm:spPr/>
    </dgm:pt>
    <dgm:pt modelId="{95235624-E8EF-4828-88F9-800C064EC477}" type="pres">
      <dgm:prSet presAssocID="{762CBD34-FAD1-4EB6-8523-4A2F953A17FB}" presName="compNode" presStyleCnt="0"/>
      <dgm:spPr/>
    </dgm:pt>
    <dgm:pt modelId="{6C49AF55-15F6-4850-9F76-7F592419723A}" type="pres">
      <dgm:prSet presAssocID="{762CBD34-FAD1-4EB6-8523-4A2F953A17FB}" presName="iconBgRect" presStyleLbl="bgShp" presStyleIdx="0" presStyleCnt="8"/>
      <dgm:spPr>
        <a:prstGeom prst="round2DiagRect">
          <a:avLst>
            <a:gd name="adj1" fmla="val 29727"/>
            <a:gd name="adj2" fmla="val 0"/>
          </a:avLst>
        </a:prstGeom>
      </dgm:spPr>
    </dgm:pt>
    <dgm:pt modelId="{ED03F538-255C-4920-98C3-C1E1823A54AA}" type="pres">
      <dgm:prSet presAssocID="{762CBD34-FAD1-4EB6-8523-4A2F953A17F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D5B72E8-4C69-4AE1-B247-DDC0182BCF48}" type="pres">
      <dgm:prSet presAssocID="{762CBD34-FAD1-4EB6-8523-4A2F953A17FB}" presName="spaceRect" presStyleCnt="0"/>
      <dgm:spPr/>
    </dgm:pt>
    <dgm:pt modelId="{A856674B-3380-41F0-9D74-8D341FA7637C}" type="pres">
      <dgm:prSet presAssocID="{762CBD34-FAD1-4EB6-8523-4A2F953A17FB}" presName="textRect" presStyleLbl="revTx" presStyleIdx="0" presStyleCnt="8">
        <dgm:presLayoutVars>
          <dgm:chMax val="1"/>
          <dgm:chPref val="1"/>
        </dgm:presLayoutVars>
      </dgm:prSet>
      <dgm:spPr/>
    </dgm:pt>
    <dgm:pt modelId="{47082790-91A3-4614-82B0-617717A45C72}" type="pres">
      <dgm:prSet presAssocID="{12DA6337-93E7-4F79-9937-51904D2076CF}" presName="sibTrans" presStyleCnt="0"/>
      <dgm:spPr/>
    </dgm:pt>
    <dgm:pt modelId="{5D9627D7-FE1E-4063-B18D-DF0CC87E9A72}" type="pres">
      <dgm:prSet presAssocID="{70FAD754-D7B8-4588-BDAC-270715B3BB9E}" presName="compNode" presStyleCnt="0"/>
      <dgm:spPr/>
    </dgm:pt>
    <dgm:pt modelId="{E8124E75-E415-4E32-B808-7615F00AF1FF}" type="pres">
      <dgm:prSet presAssocID="{70FAD754-D7B8-4588-BDAC-270715B3BB9E}" presName="iconBgRect" presStyleLbl="bgShp" presStyleIdx="1" presStyleCnt="8"/>
      <dgm:spPr>
        <a:prstGeom prst="round2DiagRect">
          <a:avLst>
            <a:gd name="adj1" fmla="val 29727"/>
            <a:gd name="adj2" fmla="val 0"/>
          </a:avLst>
        </a:prstGeom>
      </dgm:spPr>
    </dgm:pt>
    <dgm:pt modelId="{0D89605A-C461-4107-946C-F6E7FCCB39AA}" type="pres">
      <dgm:prSet presAssocID="{70FAD754-D7B8-4588-BDAC-270715B3BB9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AB93119-50F9-49B9-AB16-96757854E9A3}" type="pres">
      <dgm:prSet presAssocID="{70FAD754-D7B8-4588-BDAC-270715B3BB9E}" presName="spaceRect" presStyleCnt="0"/>
      <dgm:spPr/>
    </dgm:pt>
    <dgm:pt modelId="{E079D5D7-8992-4038-8E1E-E4053C50EF75}" type="pres">
      <dgm:prSet presAssocID="{70FAD754-D7B8-4588-BDAC-270715B3BB9E}" presName="textRect" presStyleLbl="revTx" presStyleIdx="1" presStyleCnt="8">
        <dgm:presLayoutVars>
          <dgm:chMax val="1"/>
          <dgm:chPref val="1"/>
        </dgm:presLayoutVars>
      </dgm:prSet>
      <dgm:spPr/>
    </dgm:pt>
    <dgm:pt modelId="{F28FF48B-6FC2-40DA-A845-70877FA38E1E}" type="pres">
      <dgm:prSet presAssocID="{A0C25B3F-08F4-454C-A36F-11964331F5B6}" presName="sibTrans" presStyleCnt="0"/>
      <dgm:spPr/>
    </dgm:pt>
    <dgm:pt modelId="{FC5A94D9-D7B1-4C12-A88E-BAA685842832}" type="pres">
      <dgm:prSet presAssocID="{758D0AAF-9E09-48DC-BA31-AB92D70F662F}" presName="compNode" presStyleCnt="0"/>
      <dgm:spPr/>
    </dgm:pt>
    <dgm:pt modelId="{292B8784-71DC-4BDD-9EB1-2A4FE4AFB835}" type="pres">
      <dgm:prSet presAssocID="{758D0AAF-9E09-48DC-BA31-AB92D70F662F}" presName="iconBgRect" presStyleLbl="bgShp" presStyleIdx="2" presStyleCnt="8"/>
      <dgm:spPr>
        <a:prstGeom prst="round2DiagRect">
          <a:avLst>
            <a:gd name="adj1" fmla="val 29727"/>
            <a:gd name="adj2" fmla="val 0"/>
          </a:avLst>
        </a:prstGeom>
      </dgm:spPr>
    </dgm:pt>
    <dgm:pt modelId="{8870C6B5-97BC-4FCB-82E2-4F1B541769E1}" type="pres">
      <dgm:prSet presAssocID="{758D0AAF-9E09-48DC-BA31-AB92D70F662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ABE234E-8392-48D8-B4EC-0B8D868FC3F9}" type="pres">
      <dgm:prSet presAssocID="{758D0AAF-9E09-48DC-BA31-AB92D70F662F}" presName="spaceRect" presStyleCnt="0"/>
      <dgm:spPr/>
    </dgm:pt>
    <dgm:pt modelId="{3A6A9CDE-464E-4ED9-8F79-9C295033C37B}" type="pres">
      <dgm:prSet presAssocID="{758D0AAF-9E09-48DC-BA31-AB92D70F662F}" presName="textRect" presStyleLbl="revTx" presStyleIdx="2" presStyleCnt="8">
        <dgm:presLayoutVars>
          <dgm:chMax val="1"/>
          <dgm:chPref val="1"/>
        </dgm:presLayoutVars>
      </dgm:prSet>
      <dgm:spPr/>
    </dgm:pt>
    <dgm:pt modelId="{B657BB13-4AAF-4EB0-A8C3-5AE93FB3F8BD}" type="pres">
      <dgm:prSet presAssocID="{578D2823-E585-400E-95E7-1D21B52B0E7B}" presName="sibTrans" presStyleCnt="0"/>
      <dgm:spPr/>
    </dgm:pt>
    <dgm:pt modelId="{20C9960F-351E-484F-B09D-2B0B50B4A185}" type="pres">
      <dgm:prSet presAssocID="{D9AC7055-FEC1-4041-86C7-C71447CFD0F8}" presName="compNode" presStyleCnt="0"/>
      <dgm:spPr/>
    </dgm:pt>
    <dgm:pt modelId="{E442AC77-6782-4537-B34C-0EE890943230}" type="pres">
      <dgm:prSet presAssocID="{D9AC7055-FEC1-4041-86C7-C71447CFD0F8}" presName="iconBgRect" presStyleLbl="bgShp" presStyleIdx="3" presStyleCnt="8"/>
      <dgm:spPr>
        <a:prstGeom prst="round2DiagRect">
          <a:avLst>
            <a:gd name="adj1" fmla="val 29727"/>
            <a:gd name="adj2" fmla="val 0"/>
          </a:avLst>
        </a:prstGeom>
      </dgm:spPr>
    </dgm:pt>
    <dgm:pt modelId="{CB93DD35-1D3E-4088-9FE4-E71B328733A3}" type="pres">
      <dgm:prSet presAssocID="{D9AC7055-FEC1-4041-86C7-C71447CFD0F8}"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nger Print"/>
        </a:ext>
      </dgm:extLst>
    </dgm:pt>
    <dgm:pt modelId="{6D1495A3-A6C4-468D-A965-D6533F811DE0}" type="pres">
      <dgm:prSet presAssocID="{D9AC7055-FEC1-4041-86C7-C71447CFD0F8}" presName="spaceRect" presStyleCnt="0"/>
      <dgm:spPr/>
    </dgm:pt>
    <dgm:pt modelId="{F3A1280E-29BB-4E43-BA31-70F87767BBB4}" type="pres">
      <dgm:prSet presAssocID="{D9AC7055-FEC1-4041-86C7-C71447CFD0F8}" presName="textRect" presStyleLbl="revTx" presStyleIdx="3" presStyleCnt="8">
        <dgm:presLayoutVars>
          <dgm:chMax val="1"/>
          <dgm:chPref val="1"/>
        </dgm:presLayoutVars>
      </dgm:prSet>
      <dgm:spPr/>
    </dgm:pt>
    <dgm:pt modelId="{C81FFC81-7ADB-4753-920D-8F09E05CCD2A}" type="pres">
      <dgm:prSet presAssocID="{66C6FE6B-9A48-4AFF-8305-30655C7120B9}" presName="sibTrans" presStyleCnt="0"/>
      <dgm:spPr/>
    </dgm:pt>
    <dgm:pt modelId="{70CD5825-6196-4DF9-812A-DE1128E5AA1D}" type="pres">
      <dgm:prSet presAssocID="{88EBA9E7-C1BC-41AE-B2B3-20E382535CA2}" presName="compNode" presStyleCnt="0"/>
      <dgm:spPr/>
    </dgm:pt>
    <dgm:pt modelId="{0343C012-1FA5-4105-BD9F-A3FB88237983}" type="pres">
      <dgm:prSet presAssocID="{88EBA9E7-C1BC-41AE-B2B3-20E382535CA2}" presName="iconBgRect" presStyleLbl="bgShp" presStyleIdx="4" presStyleCnt="8"/>
      <dgm:spPr>
        <a:prstGeom prst="round2DiagRect">
          <a:avLst>
            <a:gd name="adj1" fmla="val 29727"/>
            <a:gd name="adj2" fmla="val 0"/>
          </a:avLst>
        </a:prstGeom>
      </dgm:spPr>
    </dgm:pt>
    <dgm:pt modelId="{90E9A658-549B-4BB2-8B68-D22D3EC42A63}" type="pres">
      <dgm:prSet presAssocID="{88EBA9E7-C1BC-41AE-B2B3-20E382535CA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8BC97767-4A40-4693-80DF-E9CD211A4183}" type="pres">
      <dgm:prSet presAssocID="{88EBA9E7-C1BC-41AE-B2B3-20E382535CA2}" presName="spaceRect" presStyleCnt="0"/>
      <dgm:spPr/>
    </dgm:pt>
    <dgm:pt modelId="{798A6A60-97D2-4F8E-808A-443C7B901D9A}" type="pres">
      <dgm:prSet presAssocID="{88EBA9E7-C1BC-41AE-B2B3-20E382535CA2}" presName="textRect" presStyleLbl="revTx" presStyleIdx="4" presStyleCnt="8">
        <dgm:presLayoutVars>
          <dgm:chMax val="1"/>
          <dgm:chPref val="1"/>
        </dgm:presLayoutVars>
      </dgm:prSet>
      <dgm:spPr/>
    </dgm:pt>
    <dgm:pt modelId="{8F2D87FC-74E6-437D-8FEC-C5B06ED0B1D9}" type="pres">
      <dgm:prSet presAssocID="{2884687B-AA8C-4029-8A53-47EEA4444DCE}" presName="sibTrans" presStyleCnt="0"/>
      <dgm:spPr/>
    </dgm:pt>
    <dgm:pt modelId="{FD9A92D0-9787-488B-9076-C346F5A54C6D}" type="pres">
      <dgm:prSet presAssocID="{160196A8-14A3-4510-BDC1-896052CABA2D}" presName="compNode" presStyleCnt="0"/>
      <dgm:spPr/>
    </dgm:pt>
    <dgm:pt modelId="{62B834F3-E26A-4A74-ABED-C05A413DE6CF}" type="pres">
      <dgm:prSet presAssocID="{160196A8-14A3-4510-BDC1-896052CABA2D}" presName="iconBgRect" presStyleLbl="bgShp" presStyleIdx="5" presStyleCnt="8"/>
      <dgm:spPr>
        <a:prstGeom prst="round2DiagRect">
          <a:avLst>
            <a:gd name="adj1" fmla="val 29727"/>
            <a:gd name="adj2" fmla="val 0"/>
          </a:avLst>
        </a:prstGeom>
      </dgm:spPr>
    </dgm:pt>
    <dgm:pt modelId="{BB6CC475-BE49-42C3-A6F9-0717E022A122}" type="pres">
      <dgm:prSet presAssocID="{160196A8-14A3-4510-BDC1-896052CABA2D}"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8ED577F5-2D1C-47EE-959D-E61D04045F82}" type="pres">
      <dgm:prSet presAssocID="{160196A8-14A3-4510-BDC1-896052CABA2D}" presName="spaceRect" presStyleCnt="0"/>
      <dgm:spPr/>
    </dgm:pt>
    <dgm:pt modelId="{F7394593-A969-430C-A901-76B0D9E8F136}" type="pres">
      <dgm:prSet presAssocID="{160196A8-14A3-4510-BDC1-896052CABA2D}" presName="textRect" presStyleLbl="revTx" presStyleIdx="5" presStyleCnt="8">
        <dgm:presLayoutVars>
          <dgm:chMax val="1"/>
          <dgm:chPref val="1"/>
        </dgm:presLayoutVars>
      </dgm:prSet>
      <dgm:spPr/>
    </dgm:pt>
    <dgm:pt modelId="{C59BA521-B7E6-4EB2-9BD8-68CC3344C004}" type="pres">
      <dgm:prSet presAssocID="{215F25D7-C313-4C58-9EEA-811FE03FA0B0}" presName="sibTrans" presStyleCnt="0"/>
      <dgm:spPr/>
    </dgm:pt>
    <dgm:pt modelId="{2DE9FFA3-50D2-45B1-9B5B-31844E15CDF6}" type="pres">
      <dgm:prSet presAssocID="{149FF135-EB85-49D2-B1E7-42D8CF4EDC59}" presName="compNode" presStyleCnt="0"/>
      <dgm:spPr/>
    </dgm:pt>
    <dgm:pt modelId="{F271B84F-F533-441C-B2FE-720B58D858DA}" type="pres">
      <dgm:prSet presAssocID="{149FF135-EB85-49D2-B1E7-42D8CF4EDC59}" presName="iconBgRect" presStyleLbl="bgShp" presStyleIdx="6" presStyleCnt="8"/>
      <dgm:spPr>
        <a:prstGeom prst="round2DiagRect">
          <a:avLst>
            <a:gd name="adj1" fmla="val 29727"/>
            <a:gd name="adj2" fmla="val 0"/>
          </a:avLst>
        </a:prstGeom>
      </dgm:spPr>
    </dgm:pt>
    <dgm:pt modelId="{2892E4B0-FA38-4E51-925D-8678764E6C05}" type="pres">
      <dgm:prSet presAssocID="{149FF135-EB85-49D2-B1E7-42D8CF4EDC5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0364AE55-6CE5-4B26-8B56-2C0E04F14A8B}" type="pres">
      <dgm:prSet presAssocID="{149FF135-EB85-49D2-B1E7-42D8CF4EDC59}" presName="spaceRect" presStyleCnt="0"/>
      <dgm:spPr/>
    </dgm:pt>
    <dgm:pt modelId="{FEDC7F89-8ECB-4E98-9BDC-939653690BE5}" type="pres">
      <dgm:prSet presAssocID="{149FF135-EB85-49D2-B1E7-42D8CF4EDC59}" presName="textRect" presStyleLbl="revTx" presStyleIdx="6" presStyleCnt="8">
        <dgm:presLayoutVars>
          <dgm:chMax val="1"/>
          <dgm:chPref val="1"/>
        </dgm:presLayoutVars>
      </dgm:prSet>
      <dgm:spPr/>
    </dgm:pt>
    <dgm:pt modelId="{58517A44-D390-4B88-92FA-6B990F56C264}" type="pres">
      <dgm:prSet presAssocID="{71C9466F-2C87-4ECB-81ED-1E01E2D10B7A}" presName="sibTrans" presStyleCnt="0"/>
      <dgm:spPr/>
    </dgm:pt>
    <dgm:pt modelId="{DA3DBE03-84E7-4123-9DDC-73142F0BD0CE}" type="pres">
      <dgm:prSet presAssocID="{BF74C414-6861-4523-A306-819E023FEB16}" presName="compNode" presStyleCnt="0"/>
      <dgm:spPr/>
    </dgm:pt>
    <dgm:pt modelId="{FF3C2BDF-06AA-4530-B212-EB41C8CB057C}" type="pres">
      <dgm:prSet presAssocID="{BF74C414-6861-4523-A306-819E023FEB16}" presName="iconBgRect" presStyleLbl="bgShp" presStyleIdx="7" presStyleCnt="8"/>
      <dgm:spPr>
        <a:prstGeom prst="round2DiagRect">
          <a:avLst>
            <a:gd name="adj1" fmla="val 29727"/>
            <a:gd name="adj2" fmla="val 0"/>
          </a:avLst>
        </a:prstGeom>
      </dgm:spPr>
    </dgm:pt>
    <dgm:pt modelId="{1334EB29-5307-4DDB-AB7F-E011299284EC}" type="pres">
      <dgm:prSet presAssocID="{BF74C414-6861-4523-A306-819E023FEB1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Bullseye"/>
        </a:ext>
      </dgm:extLst>
    </dgm:pt>
    <dgm:pt modelId="{AB12D69E-2B04-4257-B477-894469BC1DD4}" type="pres">
      <dgm:prSet presAssocID="{BF74C414-6861-4523-A306-819E023FEB16}" presName="spaceRect" presStyleCnt="0"/>
      <dgm:spPr/>
    </dgm:pt>
    <dgm:pt modelId="{7F66A16D-E3D3-4DB4-B249-3E252153B6E8}" type="pres">
      <dgm:prSet presAssocID="{BF74C414-6861-4523-A306-819E023FEB16}" presName="textRect" presStyleLbl="revTx" presStyleIdx="7" presStyleCnt="8">
        <dgm:presLayoutVars>
          <dgm:chMax val="1"/>
          <dgm:chPref val="1"/>
        </dgm:presLayoutVars>
      </dgm:prSet>
      <dgm:spPr/>
    </dgm:pt>
  </dgm:ptLst>
  <dgm:cxnLst>
    <dgm:cxn modelId="{0E818C11-970C-40A3-B106-386F5BDDCD90}" type="presOf" srcId="{149FF135-EB85-49D2-B1E7-42D8CF4EDC59}" destId="{FEDC7F89-8ECB-4E98-9BDC-939653690BE5}" srcOrd="0" destOrd="0" presId="urn:microsoft.com/office/officeart/2018/5/layout/IconLeafLabelList"/>
    <dgm:cxn modelId="{D243F912-ACF3-40C2-A893-94958B35B33C}" type="presOf" srcId="{160196A8-14A3-4510-BDC1-896052CABA2D}" destId="{F7394593-A969-430C-A901-76B0D9E8F136}" srcOrd="0" destOrd="0" presId="urn:microsoft.com/office/officeart/2018/5/layout/IconLeafLabelList"/>
    <dgm:cxn modelId="{7965D422-5475-4DCC-82D8-626FBD415F14}" srcId="{6178AC76-7165-40F9-9F86-6578298982A6}" destId="{88EBA9E7-C1BC-41AE-B2B3-20E382535CA2}" srcOrd="4" destOrd="0" parTransId="{0273F2D6-2B53-47C8-89FE-80B3C3DE40E2}" sibTransId="{2884687B-AA8C-4029-8A53-47EEA4444DCE}"/>
    <dgm:cxn modelId="{98F24B34-9AB4-4F53-9FD8-F34851F0A32A}" srcId="{6178AC76-7165-40F9-9F86-6578298982A6}" destId="{BF74C414-6861-4523-A306-819E023FEB16}" srcOrd="7" destOrd="0" parTransId="{B4497411-3B61-4EFC-9FC1-F3DDA333E17C}" sibTransId="{E3E83673-506C-429B-9B0D-8A6F474728F3}"/>
    <dgm:cxn modelId="{B8779461-F2B8-4152-AF21-DE9411DB8C69}" type="presOf" srcId="{762CBD34-FAD1-4EB6-8523-4A2F953A17FB}" destId="{A856674B-3380-41F0-9D74-8D341FA7637C}" srcOrd="0" destOrd="0" presId="urn:microsoft.com/office/officeart/2018/5/layout/IconLeafLabelList"/>
    <dgm:cxn modelId="{12B07C67-4AF8-433F-8625-42107ADC8109}" type="presOf" srcId="{D9AC7055-FEC1-4041-86C7-C71447CFD0F8}" destId="{F3A1280E-29BB-4E43-BA31-70F87767BBB4}" srcOrd="0" destOrd="0" presId="urn:microsoft.com/office/officeart/2018/5/layout/IconLeafLabelList"/>
    <dgm:cxn modelId="{C951444B-F9E2-484F-AF7B-3E3147162F64}" type="presOf" srcId="{70FAD754-D7B8-4588-BDAC-270715B3BB9E}" destId="{E079D5D7-8992-4038-8E1E-E4053C50EF75}" srcOrd="0" destOrd="0" presId="urn:microsoft.com/office/officeart/2018/5/layout/IconLeafLabelList"/>
    <dgm:cxn modelId="{C2B27853-434B-4F5F-935B-673645C1A5BD}" srcId="{6178AC76-7165-40F9-9F86-6578298982A6}" destId="{149FF135-EB85-49D2-B1E7-42D8CF4EDC59}" srcOrd="6" destOrd="0" parTransId="{128C1FD8-C3AB-4E6F-99BB-DBE9B1196098}" sibTransId="{71C9466F-2C87-4ECB-81ED-1E01E2D10B7A}"/>
    <dgm:cxn modelId="{37660F54-8123-4288-8453-EE9E48A17258}" srcId="{6178AC76-7165-40F9-9F86-6578298982A6}" destId="{758D0AAF-9E09-48DC-BA31-AB92D70F662F}" srcOrd="2" destOrd="0" parTransId="{86EB9981-3436-407C-90F3-47343105473D}" sibTransId="{578D2823-E585-400E-95E7-1D21B52B0E7B}"/>
    <dgm:cxn modelId="{03FF627C-ACF5-42F2-B96F-89F6394ED92E}" type="presOf" srcId="{758D0AAF-9E09-48DC-BA31-AB92D70F662F}" destId="{3A6A9CDE-464E-4ED9-8F79-9C295033C37B}" srcOrd="0" destOrd="0" presId="urn:microsoft.com/office/officeart/2018/5/layout/IconLeafLabelList"/>
    <dgm:cxn modelId="{5469789E-B447-4114-B6BC-0B38AEE985E6}" type="presOf" srcId="{6178AC76-7165-40F9-9F86-6578298982A6}" destId="{9E3ABB5A-9131-445D-8854-B49BFE0BD3A6}" srcOrd="0" destOrd="0" presId="urn:microsoft.com/office/officeart/2018/5/layout/IconLeafLabelList"/>
    <dgm:cxn modelId="{8DA050A2-6682-4342-96E4-A69C36C829A4}" type="presOf" srcId="{BF74C414-6861-4523-A306-819E023FEB16}" destId="{7F66A16D-E3D3-4DB4-B249-3E252153B6E8}" srcOrd="0" destOrd="0" presId="urn:microsoft.com/office/officeart/2018/5/layout/IconLeafLabelList"/>
    <dgm:cxn modelId="{318CC2AB-7555-494D-8862-982FE58D2D3A}" srcId="{6178AC76-7165-40F9-9F86-6578298982A6}" destId="{70FAD754-D7B8-4588-BDAC-270715B3BB9E}" srcOrd="1" destOrd="0" parTransId="{7D2BAD5E-EEBD-4DE7-8640-C29E27B5C9BC}" sibTransId="{A0C25B3F-08F4-454C-A36F-11964331F5B6}"/>
    <dgm:cxn modelId="{83649DAD-E4F5-4545-AAD6-C6EF31EB4B91}" srcId="{6178AC76-7165-40F9-9F86-6578298982A6}" destId="{762CBD34-FAD1-4EB6-8523-4A2F953A17FB}" srcOrd="0" destOrd="0" parTransId="{1DFA1330-B09A-4695-ADBB-AA8807EF9058}" sibTransId="{12DA6337-93E7-4F79-9937-51904D2076CF}"/>
    <dgm:cxn modelId="{04CEC1B5-DB9C-4891-9DDF-6A7B2A069745}" type="presOf" srcId="{88EBA9E7-C1BC-41AE-B2B3-20E382535CA2}" destId="{798A6A60-97D2-4F8E-808A-443C7B901D9A}" srcOrd="0" destOrd="0" presId="urn:microsoft.com/office/officeart/2018/5/layout/IconLeafLabelList"/>
    <dgm:cxn modelId="{A11DAAC7-A67A-42E0-85A8-45B06C2129AA}" srcId="{6178AC76-7165-40F9-9F86-6578298982A6}" destId="{D9AC7055-FEC1-4041-86C7-C71447CFD0F8}" srcOrd="3" destOrd="0" parTransId="{4568E3F4-2CDA-40DA-9671-9C1DEEFE2A20}" sibTransId="{66C6FE6B-9A48-4AFF-8305-30655C7120B9}"/>
    <dgm:cxn modelId="{4BE0ABF2-A908-442F-A83D-2D22121C6234}" srcId="{6178AC76-7165-40F9-9F86-6578298982A6}" destId="{160196A8-14A3-4510-BDC1-896052CABA2D}" srcOrd="5" destOrd="0" parTransId="{295BFD8F-8D1D-4DD6-B9A4-0BDF770B339C}" sibTransId="{215F25D7-C313-4C58-9EEA-811FE03FA0B0}"/>
    <dgm:cxn modelId="{A919CBED-4232-4FDA-B48B-E8360EF99906}" type="presParOf" srcId="{9E3ABB5A-9131-445D-8854-B49BFE0BD3A6}" destId="{95235624-E8EF-4828-88F9-800C064EC477}" srcOrd="0" destOrd="0" presId="urn:microsoft.com/office/officeart/2018/5/layout/IconLeafLabelList"/>
    <dgm:cxn modelId="{D8315EF2-26C6-4C3B-837C-35DC212CFE2C}" type="presParOf" srcId="{95235624-E8EF-4828-88F9-800C064EC477}" destId="{6C49AF55-15F6-4850-9F76-7F592419723A}" srcOrd="0" destOrd="0" presId="urn:microsoft.com/office/officeart/2018/5/layout/IconLeafLabelList"/>
    <dgm:cxn modelId="{62825B24-BAAD-4FE0-A457-6D6E87300C27}" type="presParOf" srcId="{95235624-E8EF-4828-88F9-800C064EC477}" destId="{ED03F538-255C-4920-98C3-C1E1823A54AA}" srcOrd="1" destOrd="0" presId="urn:microsoft.com/office/officeart/2018/5/layout/IconLeafLabelList"/>
    <dgm:cxn modelId="{F7E15CDC-69CB-4548-8733-FA55D77609B3}" type="presParOf" srcId="{95235624-E8EF-4828-88F9-800C064EC477}" destId="{BD5B72E8-4C69-4AE1-B247-DDC0182BCF48}" srcOrd="2" destOrd="0" presId="urn:microsoft.com/office/officeart/2018/5/layout/IconLeafLabelList"/>
    <dgm:cxn modelId="{CEBA6177-32D6-4BFF-B852-495F6F6674E2}" type="presParOf" srcId="{95235624-E8EF-4828-88F9-800C064EC477}" destId="{A856674B-3380-41F0-9D74-8D341FA7637C}" srcOrd="3" destOrd="0" presId="urn:microsoft.com/office/officeart/2018/5/layout/IconLeafLabelList"/>
    <dgm:cxn modelId="{492BBA0C-6F96-4E58-899C-DC59B0CA9369}" type="presParOf" srcId="{9E3ABB5A-9131-445D-8854-B49BFE0BD3A6}" destId="{47082790-91A3-4614-82B0-617717A45C72}" srcOrd="1" destOrd="0" presId="urn:microsoft.com/office/officeart/2018/5/layout/IconLeafLabelList"/>
    <dgm:cxn modelId="{923261ED-373A-4D7F-AE6F-BD5C694E6C85}" type="presParOf" srcId="{9E3ABB5A-9131-445D-8854-B49BFE0BD3A6}" destId="{5D9627D7-FE1E-4063-B18D-DF0CC87E9A72}" srcOrd="2" destOrd="0" presId="urn:microsoft.com/office/officeart/2018/5/layout/IconLeafLabelList"/>
    <dgm:cxn modelId="{43FDF07D-2C5C-4291-AF21-6F742CD1A126}" type="presParOf" srcId="{5D9627D7-FE1E-4063-B18D-DF0CC87E9A72}" destId="{E8124E75-E415-4E32-B808-7615F00AF1FF}" srcOrd="0" destOrd="0" presId="urn:microsoft.com/office/officeart/2018/5/layout/IconLeafLabelList"/>
    <dgm:cxn modelId="{A9F7D769-75DB-4EA5-BACC-EEF78B9CBE0C}" type="presParOf" srcId="{5D9627D7-FE1E-4063-B18D-DF0CC87E9A72}" destId="{0D89605A-C461-4107-946C-F6E7FCCB39AA}" srcOrd="1" destOrd="0" presId="urn:microsoft.com/office/officeart/2018/5/layout/IconLeafLabelList"/>
    <dgm:cxn modelId="{C1292EE4-6A0A-4B4E-BFE4-A16D375F9647}" type="presParOf" srcId="{5D9627D7-FE1E-4063-B18D-DF0CC87E9A72}" destId="{5AB93119-50F9-49B9-AB16-96757854E9A3}" srcOrd="2" destOrd="0" presId="urn:microsoft.com/office/officeart/2018/5/layout/IconLeafLabelList"/>
    <dgm:cxn modelId="{335B8D0D-BC6A-4044-A371-183F4926524D}" type="presParOf" srcId="{5D9627D7-FE1E-4063-B18D-DF0CC87E9A72}" destId="{E079D5D7-8992-4038-8E1E-E4053C50EF75}" srcOrd="3" destOrd="0" presId="urn:microsoft.com/office/officeart/2018/5/layout/IconLeafLabelList"/>
    <dgm:cxn modelId="{C15A4472-EE55-4581-9BDB-9C5EB45FDD06}" type="presParOf" srcId="{9E3ABB5A-9131-445D-8854-B49BFE0BD3A6}" destId="{F28FF48B-6FC2-40DA-A845-70877FA38E1E}" srcOrd="3" destOrd="0" presId="urn:microsoft.com/office/officeart/2018/5/layout/IconLeafLabelList"/>
    <dgm:cxn modelId="{D577B0F2-E354-4566-9593-4D06B6DD7A8A}" type="presParOf" srcId="{9E3ABB5A-9131-445D-8854-B49BFE0BD3A6}" destId="{FC5A94D9-D7B1-4C12-A88E-BAA685842832}" srcOrd="4" destOrd="0" presId="urn:microsoft.com/office/officeart/2018/5/layout/IconLeafLabelList"/>
    <dgm:cxn modelId="{F8BE0F47-F001-472A-9DE0-AF19F30E67C3}" type="presParOf" srcId="{FC5A94D9-D7B1-4C12-A88E-BAA685842832}" destId="{292B8784-71DC-4BDD-9EB1-2A4FE4AFB835}" srcOrd="0" destOrd="0" presId="urn:microsoft.com/office/officeart/2018/5/layout/IconLeafLabelList"/>
    <dgm:cxn modelId="{D9355DBA-4881-43B1-B734-64F7BA13C427}" type="presParOf" srcId="{FC5A94D9-D7B1-4C12-A88E-BAA685842832}" destId="{8870C6B5-97BC-4FCB-82E2-4F1B541769E1}" srcOrd="1" destOrd="0" presId="urn:microsoft.com/office/officeart/2018/5/layout/IconLeafLabelList"/>
    <dgm:cxn modelId="{24E5D320-3052-45BC-B456-B612911A5705}" type="presParOf" srcId="{FC5A94D9-D7B1-4C12-A88E-BAA685842832}" destId="{3ABE234E-8392-48D8-B4EC-0B8D868FC3F9}" srcOrd="2" destOrd="0" presId="urn:microsoft.com/office/officeart/2018/5/layout/IconLeafLabelList"/>
    <dgm:cxn modelId="{6091B587-6BC5-4352-95B8-E95D7AD5929E}" type="presParOf" srcId="{FC5A94D9-D7B1-4C12-A88E-BAA685842832}" destId="{3A6A9CDE-464E-4ED9-8F79-9C295033C37B}" srcOrd="3" destOrd="0" presId="urn:microsoft.com/office/officeart/2018/5/layout/IconLeafLabelList"/>
    <dgm:cxn modelId="{9A8EABDA-04B6-4771-A41F-B47EA5DC68E9}" type="presParOf" srcId="{9E3ABB5A-9131-445D-8854-B49BFE0BD3A6}" destId="{B657BB13-4AAF-4EB0-A8C3-5AE93FB3F8BD}" srcOrd="5" destOrd="0" presId="urn:microsoft.com/office/officeart/2018/5/layout/IconLeafLabelList"/>
    <dgm:cxn modelId="{76F649EF-92D6-4DD6-A9FA-0FDB663415FE}" type="presParOf" srcId="{9E3ABB5A-9131-445D-8854-B49BFE0BD3A6}" destId="{20C9960F-351E-484F-B09D-2B0B50B4A185}" srcOrd="6" destOrd="0" presId="urn:microsoft.com/office/officeart/2018/5/layout/IconLeafLabelList"/>
    <dgm:cxn modelId="{0A7262E4-E65C-4948-9104-91EA911C63E3}" type="presParOf" srcId="{20C9960F-351E-484F-B09D-2B0B50B4A185}" destId="{E442AC77-6782-4537-B34C-0EE890943230}" srcOrd="0" destOrd="0" presId="urn:microsoft.com/office/officeart/2018/5/layout/IconLeafLabelList"/>
    <dgm:cxn modelId="{A5386CC6-A2D4-44F5-A967-6F385F0CB603}" type="presParOf" srcId="{20C9960F-351E-484F-B09D-2B0B50B4A185}" destId="{CB93DD35-1D3E-4088-9FE4-E71B328733A3}" srcOrd="1" destOrd="0" presId="urn:microsoft.com/office/officeart/2018/5/layout/IconLeafLabelList"/>
    <dgm:cxn modelId="{CFFEDD9B-6231-4919-A7AC-299B327AB1F2}" type="presParOf" srcId="{20C9960F-351E-484F-B09D-2B0B50B4A185}" destId="{6D1495A3-A6C4-468D-A965-D6533F811DE0}" srcOrd="2" destOrd="0" presId="urn:microsoft.com/office/officeart/2018/5/layout/IconLeafLabelList"/>
    <dgm:cxn modelId="{2563527F-67D4-4585-AB33-6924DD8E0AB6}" type="presParOf" srcId="{20C9960F-351E-484F-B09D-2B0B50B4A185}" destId="{F3A1280E-29BB-4E43-BA31-70F87767BBB4}" srcOrd="3" destOrd="0" presId="urn:microsoft.com/office/officeart/2018/5/layout/IconLeafLabelList"/>
    <dgm:cxn modelId="{E582F8AC-9AB7-493E-85C4-6CF97DF57404}" type="presParOf" srcId="{9E3ABB5A-9131-445D-8854-B49BFE0BD3A6}" destId="{C81FFC81-7ADB-4753-920D-8F09E05CCD2A}" srcOrd="7" destOrd="0" presId="urn:microsoft.com/office/officeart/2018/5/layout/IconLeafLabelList"/>
    <dgm:cxn modelId="{E9162147-7ABA-4755-8D45-A9B966807A56}" type="presParOf" srcId="{9E3ABB5A-9131-445D-8854-B49BFE0BD3A6}" destId="{70CD5825-6196-4DF9-812A-DE1128E5AA1D}" srcOrd="8" destOrd="0" presId="urn:microsoft.com/office/officeart/2018/5/layout/IconLeafLabelList"/>
    <dgm:cxn modelId="{77484431-32D1-4761-914B-F8B2E35D1F01}" type="presParOf" srcId="{70CD5825-6196-4DF9-812A-DE1128E5AA1D}" destId="{0343C012-1FA5-4105-BD9F-A3FB88237983}" srcOrd="0" destOrd="0" presId="urn:microsoft.com/office/officeart/2018/5/layout/IconLeafLabelList"/>
    <dgm:cxn modelId="{97231D7A-4C2A-4C12-B1AC-CD4F7FA58D09}" type="presParOf" srcId="{70CD5825-6196-4DF9-812A-DE1128E5AA1D}" destId="{90E9A658-549B-4BB2-8B68-D22D3EC42A63}" srcOrd="1" destOrd="0" presId="urn:microsoft.com/office/officeart/2018/5/layout/IconLeafLabelList"/>
    <dgm:cxn modelId="{8E2D16C6-9BEA-46B3-9D0C-E3DEED0112E6}" type="presParOf" srcId="{70CD5825-6196-4DF9-812A-DE1128E5AA1D}" destId="{8BC97767-4A40-4693-80DF-E9CD211A4183}" srcOrd="2" destOrd="0" presId="urn:microsoft.com/office/officeart/2018/5/layout/IconLeafLabelList"/>
    <dgm:cxn modelId="{48A7CEEB-55E7-4904-9E8C-D444005C7852}" type="presParOf" srcId="{70CD5825-6196-4DF9-812A-DE1128E5AA1D}" destId="{798A6A60-97D2-4F8E-808A-443C7B901D9A}" srcOrd="3" destOrd="0" presId="urn:microsoft.com/office/officeart/2018/5/layout/IconLeafLabelList"/>
    <dgm:cxn modelId="{26EB19AE-8C3D-42ED-93B2-6A8F3CBAE9A1}" type="presParOf" srcId="{9E3ABB5A-9131-445D-8854-B49BFE0BD3A6}" destId="{8F2D87FC-74E6-437D-8FEC-C5B06ED0B1D9}" srcOrd="9" destOrd="0" presId="urn:microsoft.com/office/officeart/2018/5/layout/IconLeafLabelList"/>
    <dgm:cxn modelId="{594F60E5-4C44-4868-A926-DC4C69DC62BA}" type="presParOf" srcId="{9E3ABB5A-9131-445D-8854-B49BFE0BD3A6}" destId="{FD9A92D0-9787-488B-9076-C346F5A54C6D}" srcOrd="10" destOrd="0" presId="urn:microsoft.com/office/officeart/2018/5/layout/IconLeafLabelList"/>
    <dgm:cxn modelId="{FF6638EF-B5F0-4263-91C6-7E6D474D4807}" type="presParOf" srcId="{FD9A92D0-9787-488B-9076-C346F5A54C6D}" destId="{62B834F3-E26A-4A74-ABED-C05A413DE6CF}" srcOrd="0" destOrd="0" presId="urn:microsoft.com/office/officeart/2018/5/layout/IconLeafLabelList"/>
    <dgm:cxn modelId="{A8E3CB67-DCF7-485A-B191-5AB8F3997F2A}" type="presParOf" srcId="{FD9A92D0-9787-488B-9076-C346F5A54C6D}" destId="{BB6CC475-BE49-42C3-A6F9-0717E022A122}" srcOrd="1" destOrd="0" presId="urn:microsoft.com/office/officeart/2018/5/layout/IconLeafLabelList"/>
    <dgm:cxn modelId="{FA77C969-7851-4B74-B3B1-1B9D7C632649}" type="presParOf" srcId="{FD9A92D0-9787-488B-9076-C346F5A54C6D}" destId="{8ED577F5-2D1C-47EE-959D-E61D04045F82}" srcOrd="2" destOrd="0" presId="urn:microsoft.com/office/officeart/2018/5/layout/IconLeafLabelList"/>
    <dgm:cxn modelId="{2135CB66-C0FA-42F3-A4C9-66FA29360E1B}" type="presParOf" srcId="{FD9A92D0-9787-488B-9076-C346F5A54C6D}" destId="{F7394593-A969-430C-A901-76B0D9E8F136}" srcOrd="3" destOrd="0" presId="urn:microsoft.com/office/officeart/2018/5/layout/IconLeafLabelList"/>
    <dgm:cxn modelId="{C39C0B91-6F95-467D-83BB-03A901A07C84}" type="presParOf" srcId="{9E3ABB5A-9131-445D-8854-B49BFE0BD3A6}" destId="{C59BA521-B7E6-4EB2-9BD8-68CC3344C004}" srcOrd="11" destOrd="0" presId="urn:microsoft.com/office/officeart/2018/5/layout/IconLeafLabelList"/>
    <dgm:cxn modelId="{08137E5E-7A1C-48B4-B081-90B46D33FB0C}" type="presParOf" srcId="{9E3ABB5A-9131-445D-8854-B49BFE0BD3A6}" destId="{2DE9FFA3-50D2-45B1-9B5B-31844E15CDF6}" srcOrd="12" destOrd="0" presId="urn:microsoft.com/office/officeart/2018/5/layout/IconLeafLabelList"/>
    <dgm:cxn modelId="{4774980C-CF49-4F5D-9EDF-E138184B3C11}" type="presParOf" srcId="{2DE9FFA3-50D2-45B1-9B5B-31844E15CDF6}" destId="{F271B84F-F533-441C-B2FE-720B58D858DA}" srcOrd="0" destOrd="0" presId="urn:microsoft.com/office/officeart/2018/5/layout/IconLeafLabelList"/>
    <dgm:cxn modelId="{244AEDE9-A249-44F6-8501-F512408CEF70}" type="presParOf" srcId="{2DE9FFA3-50D2-45B1-9B5B-31844E15CDF6}" destId="{2892E4B0-FA38-4E51-925D-8678764E6C05}" srcOrd="1" destOrd="0" presId="urn:microsoft.com/office/officeart/2018/5/layout/IconLeafLabelList"/>
    <dgm:cxn modelId="{642E1326-60B5-416A-B199-9EAFECF94FD1}" type="presParOf" srcId="{2DE9FFA3-50D2-45B1-9B5B-31844E15CDF6}" destId="{0364AE55-6CE5-4B26-8B56-2C0E04F14A8B}" srcOrd="2" destOrd="0" presId="urn:microsoft.com/office/officeart/2018/5/layout/IconLeafLabelList"/>
    <dgm:cxn modelId="{10B9B1D3-4D40-4BB8-876E-D7B413EF23BF}" type="presParOf" srcId="{2DE9FFA3-50D2-45B1-9B5B-31844E15CDF6}" destId="{FEDC7F89-8ECB-4E98-9BDC-939653690BE5}" srcOrd="3" destOrd="0" presId="urn:microsoft.com/office/officeart/2018/5/layout/IconLeafLabelList"/>
    <dgm:cxn modelId="{AD9C89E0-7967-478B-B0A9-B14292A78D57}" type="presParOf" srcId="{9E3ABB5A-9131-445D-8854-B49BFE0BD3A6}" destId="{58517A44-D390-4B88-92FA-6B990F56C264}" srcOrd="13" destOrd="0" presId="urn:microsoft.com/office/officeart/2018/5/layout/IconLeafLabelList"/>
    <dgm:cxn modelId="{EC4C8472-B255-4B4B-A8E6-31F03ADD11B8}" type="presParOf" srcId="{9E3ABB5A-9131-445D-8854-B49BFE0BD3A6}" destId="{DA3DBE03-84E7-4123-9DDC-73142F0BD0CE}" srcOrd="14" destOrd="0" presId="urn:microsoft.com/office/officeart/2018/5/layout/IconLeafLabelList"/>
    <dgm:cxn modelId="{A64CE087-25B7-48AE-8D86-4226E72650A4}" type="presParOf" srcId="{DA3DBE03-84E7-4123-9DDC-73142F0BD0CE}" destId="{FF3C2BDF-06AA-4530-B212-EB41C8CB057C}" srcOrd="0" destOrd="0" presId="urn:microsoft.com/office/officeart/2018/5/layout/IconLeafLabelList"/>
    <dgm:cxn modelId="{5B087740-1CF7-4E8C-B490-F32BD2E985FB}" type="presParOf" srcId="{DA3DBE03-84E7-4123-9DDC-73142F0BD0CE}" destId="{1334EB29-5307-4DDB-AB7F-E011299284EC}" srcOrd="1" destOrd="0" presId="urn:microsoft.com/office/officeart/2018/5/layout/IconLeafLabelList"/>
    <dgm:cxn modelId="{AF8B5C31-4194-4FF1-A804-20F6930C78F8}" type="presParOf" srcId="{DA3DBE03-84E7-4123-9DDC-73142F0BD0CE}" destId="{AB12D69E-2B04-4257-B477-894469BC1DD4}" srcOrd="2" destOrd="0" presId="urn:microsoft.com/office/officeart/2018/5/layout/IconLeafLabelList"/>
    <dgm:cxn modelId="{F312AB9B-4B3F-4711-8021-829F710E31F3}" type="presParOf" srcId="{DA3DBE03-84E7-4123-9DDC-73142F0BD0CE}" destId="{7F66A16D-E3D3-4DB4-B249-3E252153B6E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9AF55-15F6-4850-9F76-7F592419723A}">
      <dsp:nvSpPr>
        <dsp:cNvPr id="0" name=""/>
        <dsp:cNvSpPr/>
      </dsp:nvSpPr>
      <dsp:spPr>
        <a:xfrm>
          <a:off x="1020171" y="991"/>
          <a:ext cx="973617" cy="97361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3F538-255C-4920-98C3-C1E1823A54AA}">
      <dsp:nvSpPr>
        <dsp:cNvPr id="0" name=""/>
        <dsp:cNvSpPr/>
      </dsp:nvSpPr>
      <dsp:spPr>
        <a:xfrm>
          <a:off x="1227663" y="208483"/>
          <a:ext cx="558632" cy="558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56674B-3380-41F0-9D74-8D341FA7637C}">
      <dsp:nvSpPr>
        <dsp:cNvPr id="0" name=""/>
        <dsp:cNvSpPr/>
      </dsp:nvSpPr>
      <dsp:spPr>
        <a:xfrm>
          <a:off x="708932"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Explored traditional, ML, DL, and Generative AI models for stock price prediction and time series forecasting.</a:t>
          </a:r>
        </a:p>
      </dsp:txBody>
      <dsp:txXfrm>
        <a:off x="708932" y="1277866"/>
        <a:ext cx="1596093" cy="698291"/>
      </dsp:txXfrm>
    </dsp:sp>
    <dsp:sp modelId="{E8124E75-E415-4E32-B808-7615F00AF1FF}">
      <dsp:nvSpPr>
        <dsp:cNvPr id="0" name=""/>
        <dsp:cNvSpPr/>
      </dsp:nvSpPr>
      <dsp:spPr>
        <a:xfrm>
          <a:off x="2895581" y="991"/>
          <a:ext cx="973617" cy="97361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9605A-C461-4107-946C-F6E7FCCB39AA}">
      <dsp:nvSpPr>
        <dsp:cNvPr id="0" name=""/>
        <dsp:cNvSpPr/>
      </dsp:nvSpPr>
      <dsp:spPr>
        <a:xfrm>
          <a:off x="3103073" y="208483"/>
          <a:ext cx="558632" cy="558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79D5D7-8992-4038-8E1E-E4053C50EF75}">
      <dsp:nvSpPr>
        <dsp:cNvPr id="0" name=""/>
        <dsp:cNvSpPr/>
      </dsp:nvSpPr>
      <dsp:spPr>
        <a:xfrm>
          <a:off x="2584342"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Identified top-performing models and areas for enhancement.</a:t>
          </a:r>
        </a:p>
      </dsp:txBody>
      <dsp:txXfrm>
        <a:off x="2584342" y="1277866"/>
        <a:ext cx="1596093" cy="698291"/>
      </dsp:txXfrm>
    </dsp:sp>
    <dsp:sp modelId="{292B8784-71DC-4BDD-9EB1-2A4FE4AFB835}">
      <dsp:nvSpPr>
        <dsp:cNvPr id="0" name=""/>
        <dsp:cNvSpPr/>
      </dsp:nvSpPr>
      <dsp:spPr>
        <a:xfrm>
          <a:off x="4770991" y="991"/>
          <a:ext cx="973617" cy="97361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0C6B5-97BC-4FCB-82E2-4F1B541769E1}">
      <dsp:nvSpPr>
        <dsp:cNvPr id="0" name=""/>
        <dsp:cNvSpPr/>
      </dsp:nvSpPr>
      <dsp:spPr>
        <a:xfrm>
          <a:off x="4978483" y="208483"/>
          <a:ext cx="558632" cy="558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A9CDE-464E-4ED9-8F79-9C295033C37B}">
      <dsp:nvSpPr>
        <dsp:cNvPr id="0" name=""/>
        <dsp:cNvSpPr/>
      </dsp:nvSpPr>
      <dsp:spPr>
        <a:xfrm>
          <a:off x="445975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Predictive analytics has far-reaching implications across industries and applications.</a:t>
          </a:r>
        </a:p>
      </dsp:txBody>
      <dsp:txXfrm>
        <a:off x="4459753" y="1277866"/>
        <a:ext cx="1596093" cy="698291"/>
      </dsp:txXfrm>
    </dsp:sp>
    <dsp:sp modelId="{E442AC77-6782-4537-B34C-0EE890943230}">
      <dsp:nvSpPr>
        <dsp:cNvPr id="0" name=""/>
        <dsp:cNvSpPr/>
      </dsp:nvSpPr>
      <dsp:spPr>
        <a:xfrm>
          <a:off x="6646401" y="991"/>
          <a:ext cx="973617" cy="97361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93DD35-1D3E-4088-9FE4-E71B328733A3}">
      <dsp:nvSpPr>
        <dsp:cNvPr id="0" name=""/>
        <dsp:cNvSpPr/>
      </dsp:nvSpPr>
      <dsp:spPr>
        <a:xfrm>
          <a:off x="6853893" y="208483"/>
          <a:ext cx="558632" cy="558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1280E-29BB-4E43-BA31-70F87767BBB4}">
      <dsp:nvSpPr>
        <dsp:cNvPr id="0" name=""/>
        <dsp:cNvSpPr/>
      </dsp:nvSpPr>
      <dsp:spPr>
        <a:xfrm>
          <a:off x="633516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Restricted dataset poses a challenge for broader generalizability.</a:t>
          </a:r>
        </a:p>
      </dsp:txBody>
      <dsp:txXfrm>
        <a:off x="6335163" y="1277866"/>
        <a:ext cx="1596093" cy="698291"/>
      </dsp:txXfrm>
    </dsp:sp>
    <dsp:sp modelId="{0343C012-1FA5-4105-BD9F-A3FB88237983}">
      <dsp:nvSpPr>
        <dsp:cNvPr id="0" name=""/>
        <dsp:cNvSpPr/>
      </dsp:nvSpPr>
      <dsp:spPr>
        <a:xfrm>
          <a:off x="8521811" y="991"/>
          <a:ext cx="973617" cy="973617"/>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9A658-549B-4BB2-8B68-D22D3EC42A63}">
      <dsp:nvSpPr>
        <dsp:cNvPr id="0" name=""/>
        <dsp:cNvSpPr/>
      </dsp:nvSpPr>
      <dsp:spPr>
        <a:xfrm>
          <a:off x="8729303" y="208483"/>
          <a:ext cx="558632" cy="5586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8A6A60-97D2-4F8E-808A-443C7B901D9A}">
      <dsp:nvSpPr>
        <dsp:cNvPr id="0" name=""/>
        <dsp:cNvSpPr/>
      </dsp:nvSpPr>
      <dsp:spPr>
        <a:xfrm>
          <a:off x="8210573" y="1277866"/>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High computational requirements may hinder adoption for smaller organizations.</a:t>
          </a:r>
        </a:p>
      </dsp:txBody>
      <dsp:txXfrm>
        <a:off x="8210573" y="1277866"/>
        <a:ext cx="1596093" cy="698291"/>
      </dsp:txXfrm>
    </dsp:sp>
    <dsp:sp modelId="{62B834F3-E26A-4A74-ABED-C05A413DE6CF}">
      <dsp:nvSpPr>
        <dsp:cNvPr id="0" name=""/>
        <dsp:cNvSpPr/>
      </dsp:nvSpPr>
      <dsp:spPr>
        <a:xfrm>
          <a:off x="2895581" y="2375180"/>
          <a:ext cx="973617" cy="97361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CC475-BE49-42C3-A6F9-0717E022A122}">
      <dsp:nvSpPr>
        <dsp:cNvPr id="0" name=""/>
        <dsp:cNvSpPr/>
      </dsp:nvSpPr>
      <dsp:spPr>
        <a:xfrm>
          <a:off x="3103073" y="2582672"/>
          <a:ext cx="558632" cy="5586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394593-A969-430C-A901-76B0D9E8F136}">
      <dsp:nvSpPr>
        <dsp:cNvPr id="0" name=""/>
        <dsp:cNvSpPr/>
      </dsp:nvSpPr>
      <dsp:spPr>
        <a:xfrm>
          <a:off x="2584342"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Contributes to the growth and development of predictive analytics.</a:t>
          </a:r>
        </a:p>
      </dsp:txBody>
      <dsp:txXfrm>
        <a:off x="2584342" y="3652055"/>
        <a:ext cx="1596093" cy="698291"/>
      </dsp:txXfrm>
    </dsp:sp>
    <dsp:sp modelId="{F271B84F-F533-441C-B2FE-720B58D858DA}">
      <dsp:nvSpPr>
        <dsp:cNvPr id="0" name=""/>
        <dsp:cNvSpPr/>
      </dsp:nvSpPr>
      <dsp:spPr>
        <a:xfrm>
          <a:off x="4770991" y="2375180"/>
          <a:ext cx="973617" cy="97361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2E4B0-FA38-4E51-925D-8678764E6C05}">
      <dsp:nvSpPr>
        <dsp:cNvPr id="0" name=""/>
        <dsp:cNvSpPr/>
      </dsp:nvSpPr>
      <dsp:spPr>
        <a:xfrm>
          <a:off x="4978483" y="2582672"/>
          <a:ext cx="558632" cy="55863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DC7F89-8ECB-4E98-9BDC-939653690BE5}">
      <dsp:nvSpPr>
        <dsp:cNvPr id="0" name=""/>
        <dsp:cNvSpPr/>
      </dsp:nvSpPr>
      <dsp:spPr>
        <a:xfrm>
          <a:off x="4459753"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Empowers data-driven decision making and strategic investments.</a:t>
          </a:r>
        </a:p>
      </dsp:txBody>
      <dsp:txXfrm>
        <a:off x="4459753" y="3652055"/>
        <a:ext cx="1596093" cy="698291"/>
      </dsp:txXfrm>
    </dsp:sp>
    <dsp:sp modelId="{FF3C2BDF-06AA-4530-B212-EB41C8CB057C}">
      <dsp:nvSpPr>
        <dsp:cNvPr id="0" name=""/>
        <dsp:cNvSpPr/>
      </dsp:nvSpPr>
      <dsp:spPr>
        <a:xfrm>
          <a:off x="6646401" y="2375180"/>
          <a:ext cx="973617" cy="97361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4EB29-5307-4DDB-AB7F-E011299284EC}">
      <dsp:nvSpPr>
        <dsp:cNvPr id="0" name=""/>
        <dsp:cNvSpPr/>
      </dsp:nvSpPr>
      <dsp:spPr>
        <a:xfrm>
          <a:off x="6853893" y="2582672"/>
          <a:ext cx="558632" cy="55863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6A16D-E3D3-4DB4-B249-3E252153B6E8}">
      <dsp:nvSpPr>
        <dsp:cNvPr id="0" name=""/>
        <dsp:cNvSpPr/>
      </dsp:nvSpPr>
      <dsp:spPr>
        <a:xfrm>
          <a:off x="6335163" y="3652055"/>
          <a:ext cx="1596093" cy="698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Anticipates further breakthroughs in time series forecasting using LLMs.</a:t>
          </a:r>
        </a:p>
      </dsp:txBody>
      <dsp:txXfrm>
        <a:off x="6335163" y="3652055"/>
        <a:ext cx="1596093" cy="69829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FC0F5-7A61-4236-9E44-F61F7773C23A}"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1A183-AF70-4B4E-8D19-7D79A87DE0AC}" type="slidenum">
              <a:rPr lang="en-US" smtClean="0"/>
              <a:t>‹#›</a:t>
            </a:fld>
            <a:endParaRPr lang="en-US"/>
          </a:p>
        </p:txBody>
      </p:sp>
    </p:spTree>
    <p:extLst>
      <p:ext uri="{BB962C8B-B14F-4D97-AF65-F5344CB8AC3E}">
        <p14:creationId xmlns:p14="http://schemas.microsoft.com/office/powerpoint/2010/main" val="3674880268"/>
      </p:ext>
    </p:extLst>
  </p:cSld>
  <p:clrMap bg1="lt1" tx1="dk1" bg2="lt2" tx2="dk2" accent1="accent1" accent2="accent2" accent3="accent3" accent4="accent4" accent5="accent5" accent6="accent6" hlink="hlink" folHlink="folHlink"/>
  <p:notesStyle>
    <a:lvl1pPr marL="0" algn="l" defTabSz="914143" rtl="0" eaLnBrk="1" latinLnBrk="0" hangingPunct="1">
      <a:defRPr sz="1200" kern="1200">
        <a:solidFill>
          <a:schemeClr val="tx1"/>
        </a:solidFill>
        <a:latin typeface="+mn-lt"/>
        <a:ea typeface="+mn-ea"/>
        <a:cs typeface="+mn-cs"/>
      </a:defRPr>
    </a:lvl1pPr>
    <a:lvl2pPr marL="457074" algn="l" defTabSz="914143" rtl="0" eaLnBrk="1" latinLnBrk="0" hangingPunct="1">
      <a:defRPr sz="1200" kern="1200">
        <a:solidFill>
          <a:schemeClr val="tx1"/>
        </a:solidFill>
        <a:latin typeface="+mn-lt"/>
        <a:ea typeface="+mn-ea"/>
        <a:cs typeface="+mn-cs"/>
      </a:defRPr>
    </a:lvl2pPr>
    <a:lvl3pPr marL="914143" algn="l" defTabSz="914143" rtl="0" eaLnBrk="1" latinLnBrk="0" hangingPunct="1">
      <a:defRPr sz="1200" kern="1200">
        <a:solidFill>
          <a:schemeClr val="tx1"/>
        </a:solidFill>
        <a:latin typeface="+mn-lt"/>
        <a:ea typeface="+mn-ea"/>
        <a:cs typeface="+mn-cs"/>
      </a:defRPr>
    </a:lvl3pPr>
    <a:lvl4pPr marL="1371216" algn="l" defTabSz="914143" rtl="0" eaLnBrk="1" latinLnBrk="0" hangingPunct="1">
      <a:defRPr sz="1200" kern="1200">
        <a:solidFill>
          <a:schemeClr val="tx1"/>
        </a:solidFill>
        <a:latin typeface="+mn-lt"/>
        <a:ea typeface="+mn-ea"/>
        <a:cs typeface="+mn-cs"/>
      </a:defRPr>
    </a:lvl4pPr>
    <a:lvl5pPr marL="1828288" algn="l" defTabSz="914143" rtl="0" eaLnBrk="1" latinLnBrk="0" hangingPunct="1">
      <a:defRPr sz="1200" kern="1200">
        <a:solidFill>
          <a:schemeClr val="tx1"/>
        </a:solidFill>
        <a:latin typeface="+mn-lt"/>
        <a:ea typeface="+mn-ea"/>
        <a:cs typeface="+mn-cs"/>
      </a:defRPr>
    </a:lvl5pPr>
    <a:lvl6pPr marL="2285361" algn="l" defTabSz="914143" rtl="0" eaLnBrk="1" latinLnBrk="0" hangingPunct="1">
      <a:defRPr sz="1200" kern="1200">
        <a:solidFill>
          <a:schemeClr val="tx1"/>
        </a:solidFill>
        <a:latin typeface="+mn-lt"/>
        <a:ea typeface="+mn-ea"/>
        <a:cs typeface="+mn-cs"/>
      </a:defRPr>
    </a:lvl6pPr>
    <a:lvl7pPr marL="2742434" algn="l" defTabSz="914143" rtl="0" eaLnBrk="1" latinLnBrk="0" hangingPunct="1">
      <a:defRPr sz="1200" kern="1200">
        <a:solidFill>
          <a:schemeClr val="tx1"/>
        </a:solidFill>
        <a:latin typeface="+mn-lt"/>
        <a:ea typeface="+mn-ea"/>
        <a:cs typeface="+mn-cs"/>
      </a:defRPr>
    </a:lvl7pPr>
    <a:lvl8pPr marL="3199503" algn="l" defTabSz="914143" rtl="0" eaLnBrk="1" latinLnBrk="0" hangingPunct="1">
      <a:defRPr sz="1200" kern="1200">
        <a:solidFill>
          <a:schemeClr val="tx1"/>
        </a:solidFill>
        <a:latin typeface="+mn-lt"/>
        <a:ea typeface="+mn-ea"/>
        <a:cs typeface="+mn-cs"/>
      </a:defRPr>
    </a:lvl8pPr>
    <a:lvl9pPr marL="3656577" algn="l" defTabSz="9141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pPr algn="just"/>
            <a:endParaRPr lang="en-US" sz="1200">
              <a:latin typeface="Times New Roman"/>
              <a:cs typeface="Times New Roman"/>
            </a:endParaRPr>
          </a:p>
          <a:p>
            <a:endParaRPr lang="en-US"/>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2</a:t>
            </a:fld>
            <a:endParaRPr lang="en-IN"/>
          </a:p>
        </p:txBody>
      </p:sp>
    </p:spTree>
    <p:extLst>
      <p:ext uri="{BB962C8B-B14F-4D97-AF65-F5344CB8AC3E}">
        <p14:creationId xmlns:p14="http://schemas.microsoft.com/office/powerpoint/2010/main" val="802502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13</a:t>
            </a:fld>
            <a:endParaRPr lang="en-IN"/>
          </a:p>
        </p:txBody>
      </p:sp>
    </p:spTree>
    <p:extLst>
      <p:ext uri="{BB962C8B-B14F-4D97-AF65-F5344CB8AC3E}">
        <p14:creationId xmlns:p14="http://schemas.microsoft.com/office/powerpoint/2010/main" val="406607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15</a:t>
            </a:fld>
            <a:endParaRPr lang="en-IN"/>
          </a:p>
        </p:txBody>
      </p:sp>
    </p:spTree>
    <p:extLst>
      <p:ext uri="{BB962C8B-B14F-4D97-AF65-F5344CB8AC3E}">
        <p14:creationId xmlns:p14="http://schemas.microsoft.com/office/powerpoint/2010/main" val="41288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16</a:t>
            </a:fld>
            <a:endParaRPr lang="en-IN"/>
          </a:p>
        </p:txBody>
      </p:sp>
    </p:spTree>
    <p:extLst>
      <p:ext uri="{BB962C8B-B14F-4D97-AF65-F5344CB8AC3E}">
        <p14:creationId xmlns:p14="http://schemas.microsoft.com/office/powerpoint/2010/main" val="98898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pPr algn="just"/>
            <a:r>
              <a:rPr lang="en-US">
                <a:cs typeface="Calibri"/>
              </a:rPr>
              <a:t> </a:t>
            </a: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3</a:t>
            </a:fld>
            <a:endParaRPr lang="en-IN"/>
          </a:p>
        </p:txBody>
      </p:sp>
    </p:spTree>
    <p:extLst>
      <p:ext uri="{BB962C8B-B14F-4D97-AF65-F5344CB8AC3E}">
        <p14:creationId xmlns:p14="http://schemas.microsoft.com/office/powerpoint/2010/main" val="316401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5</a:t>
            </a:fld>
            <a:endParaRPr lang="en-IN"/>
          </a:p>
        </p:txBody>
      </p:sp>
    </p:spTree>
    <p:extLst>
      <p:ext uri="{BB962C8B-B14F-4D97-AF65-F5344CB8AC3E}">
        <p14:creationId xmlns:p14="http://schemas.microsoft.com/office/powerpoint/2010/main" val="33622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6</a:t>
            </a:fld>
            <a:endParaRPr lang="en-IN"/>
          </a:p>
        </p:txBody>
      </p:sp>
    </p:spTree>
    <p:extLst>
      <p:ext uri="{BB962C8B-B14F-4D97-AF65-F5344CB8AC3E}">
        <p14:creationId xmlns:p14="http://schemas.microsoft.com/office/powerpoint/2010/main" val="307407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7</a:t>
            </a:fld>
            <a:endParaRPr lang="en-IN"/>
          </a:p>
        </p:txBody>
      </p:sp>
    </p:spTree>
    <p:extLst>
      <p:ext uri="{BB962C8B-B14F-4D97-AF65-F5344CB8AC3E}">
        <p14:creationId xmlns:p14="http://schemas.microsoft.com/office/powerpoint/2010/main" val="105988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ED6A-9B73-518C-5D9C-DEABA9DD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D1653-17E6-6136-5F10-AFD7270C8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F0062-56E3-F7A0-4EEB-A86AD54201DE}"/>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5C4E7100-6E41-3482-81AD-22A95AC9E668}"/>
              </a:ext>
            </a:extLst>
          </p:cNvPr>
          <p:cNvSpPr>
            <a:spLocks noGrp="1"/>
          </p:cNvSpPr>
          <p:nvPr>
            <p:ph type="sldNum" sz="quarter" idx="5"/>
          </p:nvPr>
        </p:nvSpPr>
        <p:spPr/>
        <p:txBody>
          <a:bodyPr/>
          <a:lstStyle/>
          <a:p>
            <a:fld id="{283F060A-3CFA-4400-87F2-823A81620068}" type="slidenum">
              <a:rPr lang="en-IN" smtClean="0"/>
              <a:t>8</a:t>
            </a:fld>
            <a:endParaRPr lang="en-IN"/>
          </a:p>
        </p:txBody>
      </p:sp>
    </p:spTree>
    <p:extLst>
      <p:ext uri="{BB962C8B-B14F-4D97-AF65-F5344CB8AC3E}">
        <p14:creationId xmlns:p14="http://schemas.microsoft.com/office/powerpoint/2010/main" val="983758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p:txBody>
      </p:sp>
      <p:sp>
        <p:nvSpPr>
          <p:cNvPr id="4" name="Slide Number Placeholder 3"/>
          <p:cNvSpPr>
            <a:spLocks noGrp="1"/>
          </p:cNvSpPr>
          <p:nvPr>
            <p:ph type="sldNum" sz="quarter" idx="10"/>
          </p:nvPr>
        </p:nvSpPr>
        <p:spPr/>
        <p:txBody>
          <a:bodyPr/>
          <a:lstStyle/>
          <a:p>
            <a:fld id="{1D81A183-AF70-4B4E-8D19-7D79A87DE0AC}" type="slidenum">
              <a:rPr lang="en-US" smtClean="0"/>
              <a:t>10</a:t>
            </a:fld>
            <a:endParaRPr lang="en-US"/>
          </a:p>
        </p:txBody>
      </p:sp>
    </p:spTree>
    <p:extLst>
      <p:ext uri="{BB962C8B-B14F-4D97-AF65-F5344CB8AC3E}">
        <p14:creationId xmlns:p14="http://schemas.microsoft.com/office/powerpoint/2010/main" val="57152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p:txBody>
      </p:sp>
      <p:sp>
        <p:nvSpPr>
          <p:cNvPr id="4" name="Slide Number Placeholder 3"/>
          <p:cNvSpPr>
            <a:spLocks noGrp="1"/>
          </p:cNvSpPr>
          <p:nvPr>
            <p:ph type="sldNum" sz="quarter" idx="10"/>
          </p:nvPr>
        </p:nvSpPr>
        <p:spPr/>
        <p:txBody>
          <a:bodyPr/>
          <a:lstStyle/>
          <a:p>
            <a:fld id="{1D81A183-AF70-4B4E-8D19-7D79A87DE0AC}" type="slidenum">
              <a:rPr lang="en-US" smtClean="0"/>
              <a:t>11</a:t>
            </a:fld>
            <a:endParaRPr lang="en-US"/>
          </a:p>
        </p:txBody>
      </p:sp>
    </p:spTree>
    <p:extLst>
      <p:ext uri="{BB962C8B-B14F-4D97-AF65-F5344CB8AC3E}">
        <p14:creationId xmlns:p14="http://schemas.microsoft.com/office/powerpoint/2010/main" val="124325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p:txBody>
      </p:sp>
      <p:sp>
        <p:nvSpPr>
          <p:cNvPr id="4" name="Slide Number Placeholder 3"/>
          <p:cNvSpPr>
            <a:spLocks noGrp="1"/>
          </p:cNvSpPr>
          <p:nvPr>
            <p:ph type="sldNum" sz="quarter" idx="10"/>
          </p:nvPr>
        </p:nvSpPr>
        <p:spPr/>
        <p:txBody>
          <a:bodyPr/>
          <a:lstStyle/>
          <a:p>
            <a:fld id="{1D81A183-AF70-4B4E-8D19-7D79A87DE0AC}" type="slidenum">
              <a:rPr lang="en-US" smtClean="0"/>
              <a:t>12</a:t>
            </a:fld>
            <a:endParaRPr lang="en-US"/>
          </a:p>
        </p:txBody>
      </p:sp>
    </p:spTree>
    <p:extLst>
      <p:ext uri="{BB962C8B-B14F-4D97-AF65-F5344CB8AC3E}">
        <p14:creationId xmlns:p14="http://schemas.microsoft.com/office/powerpoint/2010/main" val="1804403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2D3BE9-3272-466A-8973-0E8EAA86F88B}"/>
              </a:ext>
            </a:extLst>
          </p:cNvPr>
          <p:cNvPicPr>
            <a:picLocks noChangeAspect="1"/>
          </p:cNvPicPr>
          <p:nvPr userDrawn="1"/>
        </p:nvPicPr>
        <p:blipFill rotWithShape="1">
          <a:blip r:embed="rId2" cstate="email">
            <a:clrChange>
              <a:clrFrom>
                <a:srgbClr val="FDFEFF"/>
              </a:clrFrom>
              <a:clrTo>
                <a:srgbClr val="FDFEFF">
                  <a:alpha val="0"/>
                </a:srgbClr>
              </a:clrTo>
            </a:clrChange>
            <a:extLst>
              <a:ext uri="{28A0092B-C50C-407E-A947-70E740481C1C}">
                <a14:useLocalDpi xmlns:a14="http://schemas.microsoft.com/office/drawing/2010/main"/>
              </a:ext>
            </a:extLst>
          </a:blip>
          <a:srcRect/>
          <a:stretch/>
        </p:blipFill>
        <p:spPr>
          <a:xfrm flipV="1">
            <a:off x="6151928" y="0"/>
            <a:ext cx="6040072" cy="3322128"/>
          </a:xfrm>
          <a:prstGeom prst="rect">
            <a:avLst/>
          </a:prstGeom>
        </p:spPr>
      </p:pic>
      <p:pic>
        <p:nvPicPr>
          <p:cNvPr id="28" name="Picture 27">
            <a:extLst>
              <a:ext uri="{FF2B5EF4-FFF2-40B4-BE49-F238E27FC236}">
                <a16:creationId xmlns:a16="http://schemas.microsoft.com/office/drawing/2014/main" id="{FB675362-7C8A-47EE-A2AE-35D472DB60EC}"/>
              </a:ext>
            </a:extLst>
          </p:cNvPr>
          <p:cNvPicPr>
            <a:picLocks noChangeAspect="1"/>
          </p:cNvPicPr>
          <p:nvPr userDrawn="1"/>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flipV="1">
            <a:off x="-1" y="0"/>
            <a:ext cx="8193741" cy="5011142"/>
          </a:xfrm>
          <a:prstGeom prst="rect">
            <a:avLst/>
          </a:prstGeom>
        </p:spPr>
      </p:pic>
      <p:sp>
        <p:nvSpPr>
          <p:cNvPr id="29" name="Rectangle 28">
            <a:extLst>
              <a:ext uri="{FF2B5EF4-FFF2-40B4-BE49-F238E27FC236}">
                <a16:creationId xmlns:a16="http://schemas.microsoft.com/office/drawing/2014/main" id="{A86C4326-E27F-4F0E-916E-044C7B408D6A}"/>
              </a:ext>
            </a:extLst>
          </p:cNvPr>
          <p:cNvSpPr/>
          <p:nvPr userDrawn="1"/>
        </p:nvSpPr>
        <p:spPr>
          <a:xfrm>
            <a:off x="-1" y="0"/>
            <a:ext cx="12192000" cy="683966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066530CB-88DB-439B-86FF-67A4DA4FABFA}"/>
              </a:ext>
            </a:extLst>
          </p:cNvPr>
          <p:cNvSpPr/>
          <p:nvPr userDrawn="1"/>
        </p:nvSpPr>
        <p:spPr>
          <a:xfrm>
            <a:off x="1568823" y="475941"/>
            <a:ext cx="10148047" cy="1648695"/>
          </a:xfrm>
          <a:prstGeom prst="rect">
            <a:avLst/>
          </a:prstGeom>
          <a:solidFill>
            <a:schemeClr val="bg1">
              <a:alpha val="4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AABE4EAF-0BE2-06E2-B021-19C2EE6AA73A}"/>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3" name="Straight Connector 2">
            <a:extLst>
              <a:ext uri="{FF2B5EF4-FFF2-40B4-BE49-F238E27FC236}">
                <a16:creationId xmlns:a16="http://schemas.microsoft.com/office/drawing/2014/main" id="{B177AAA6-D1F8-7C36-06B2-DA8E2D2BF2DF}"/>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5D18C3C2-5BAC-CA68-D752-1656C939D58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374757" y="6495177"/>
            <a:ext cx="342114" cy="246567"/>
          </a:xfrm>
          <a:prstGeom prst="rect">
            <a:avLst/>
          </a:prstGeom>
        </p:spPr>
      </p:pic>
      <p:sp>
        <p:nvSpPr>
          <p:cNvPr id="5" name="Slide Number Placeholder 11">
            <a:extLst>
              <a:ext uri="{FF2B5EF4-FFF2-40B4-BE49-F238E27FC236}">
                <a16:creationId xmlns:a16="http://schemas.microsoft.com/office/drawing/2014/main" id="{D9E93AD2-85F3-D9F6-5D0A-F3962F9C06EA}"/>
              </a:ext>
            </a:extLst>
          </p:cNvPr>
          <p:cNvSpPr txBox="1">
            <a:spLocks/>
          </p:cNvSpPr>
          <p:nvPr userDrawn="1"/>
        </p:nvSpPr>
        <p:spPr>
          <a:xfrm>
            <a:off x="4484649" y="6492875"/>
            <a:ext cx="2743200" cy="365125"/>
          </a:xfrm>
          <a:prstGeom prst="rect">
            <a:avLst/>
          </a:prstGeom>
        </p:spPr>
        <p:txBody>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pPr algn="ctr"/>
            <a:fld id="{B6F15528-21DE-4FAA-801E-634DDDAF4B2B}" type="slidenum">
              <a:rPr lang="en-US" sz="1200" smtClean="0">
                <a:solidFill>
                  <a:schemeClr val="tx1">
                    <a:lumMod val="50000"/>
                    <a:lumOff val="50000"/>
                  </a:schemeClr>
                </a:solidFill>
                <a:latin typeface="Roboto" panose="02000000000000000000" pitchFamily="2" charset="0"/>
                <a:ea typeface="Roboto" panose="02000000000000000000" pitchFamily="2" charset="0"/>
              </a:rPr>
              <a:pPr algn="ctr"/>
              <a:t>‹#›</a:t>
            </a:fld>
            <a:endParaRPr lang="en-US" sz="1200">
              <a:solidFill>
                <a:schemeClr val="tx1">
                  <a:lumMod val="50000"/>
                  <a:lumOff val="50000"/>
                </a:schemeClr>
              </a:solidFill>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190C5C7D-5548-7F16-979D-C438959AC1C2}"/>
              </a:ext>
            </a:extLst>
          </p:cNvPr>
          <p:cNvSpPr/>
          <p:nvPr userDrawn="1"/>
        </p:nvSpPr>
        <p:spPr>
          <a:xfrm>
            <a:off x="-9427" y="-9427"/>
            <a:ext cx="749643" cy="695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6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51402F-AA21-404E-8E99-B368412E8A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17"/>
          <a:stretch/>
        </p:blipFill>
        <p:spPr>
          <a:xfrm flipH="1">
            <a:off x="0" y="2158280"/>
            <a:ext cx="10071100" cy="4699720"/>
          </a:xfrm>
          <a:prstGeom prst="rect">
            <a:avLst/>
          </a:prstGeom>
        </p:spPr>
      </p:pic>
      <p:sp>
        <p:nvSpPr>
          <p:cNvPr id="2" name="Rectangle 1">
            <a:extLst>
              <a:ext uri="{FF2B5EF4-FFF2-40B4-BE49-F238E27FC236}">
                <a16:creationId xmlns:a16="http://schemas.microsoft.com/office/drawing/2014/main" id="{96630482-1014-4FF1-BF69-9CB34B15EE3C}"/>
              </a:ext>
            </a:extLst>
          </p:cNvPr>
          <p:cNvSpPr/>
          <p:nvPr userDrawn="1"/>
        </p:nvSpPr>
        <p:spPr>
          <a:xfrm>
            <a:off x="0" y="0"/>
            <a:ext cx="12192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E25EE272-B0ED-610B-CA07-4A8328924A8C}"/>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4" name="Straight Connector 3">
            <a:extLst>
              <a:ext uri="{FF2B5EF4-FFF2-40B4-BE49-F238E27FC236}">
                <a16:creationId xmlns:a16="http://schemas.microsoft.com/office/drawing/2014/main" id="{75CC1280-EE16-F087-0566-20315448886D}"/>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888C5FC8-6A92-E8F0-5957-51380680A7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374757" y="6495177"/>
            <a:ext cx="342114" cy="246567"/>
          </a:xfrm>
          <a:prstGeom prst="rect">
            <a:avLst/>
          </a:prstGeom>
        </p:spPr>
      </p:pic>
      <p:sp>
        <p:nvSpPr>
          <p:cNvPr id="7" name="Slide Number Placeholder 11">
            <a:extLst>
              <a:ext uri="{FF2B5EF4-FFF2-40B4-BE49-F238E27FC236}">
                <a16:creationId xmlns:a16="http://schemas.microsoft.com/office/drawing/2014/main" id="{13086ED3-0768-B426-FCC9-B16A291B1E09}"/>
              </a:ext>
            </a:extLst>
          </p:cNvPr>
          <p:cNvSpPr txBox="1">
            <a:spLocks/>
          </p:cNvSpPr>
          <p:nvPr userDrawn="1"/>
        </p:nvSpPr>
        <p:spPr>
          <a:xfrm>
            <a:off x="4484649" y="6492875"/>
            <a:ext cx="2743200" cy="365125"/>
          </a:xfrm>
          <a:prstGeom prst="rect">
            <a:avLst/>
          </a:prstGeom>
        </p:spPr>
        <p:txBody>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pPr algn="ctr"/>
            <a:fld id="{B6F15528-21DE-4FAA-801E-634DDDAF4B2B}" type="slidenum">
              <a:rPr lang="en-US" sz="1200" smtClean="0">
                <a:solidFill>
                  <a:schemeClr val="tx1">
                    <a:lumMod val="50000"/>
                    <a:lumOff val="50000"/>
                  </a:schemeClr>
                </a:solidFill>
                <a:latin typeface="Roboto" panose="02000000000000000000" pitchFamily="2" charset="0"/>
                <a:ea typeface="Roboto" panose="02000000000000000000" pitchFamily="2" charset="0"/>
              </a:rPr>
              <a:pPr algn="ctr"/>
              <a:t>‹#›</a:t>
            </a:fld>
            <a:endParaRPr lang="en-US" sz="1200">
              <a:solidFill>
                <a:schemeClr val="tx1">
                  <a:lumMod val="50000"/>
                  <a:lumOff val="50000"/>
                </a:schemeClr>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D93FD914-86F3-55AF-BFEB-5E391ED4CDCE}"/>
              </a:ext>
            </a:extLst>
          </p:cNvPr>
          <p:cNvSpPr/>
          <p:nvPr userDrawn="1"/>
        </p:nvSpPr>
        <p:spPr>
          <a:xfrm>
            <a:off x="-9427" y="-9427"/>
            <a:ext cx="749643" cy="695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82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DEFFEBB-EF81-4229-9E02-597D02E45FAA}"/>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flipH="1">
            <a:off x="2242200" y="952500"/>
            <a:ext cx="9949799" cy="5537836"/>
          </a:xfrm>
          <a:prstGeom prst="rect">
            <a:avLst/>
          </a:prstGeom>
        </p:spPr>
      </p:pic>
      <p:sp>
        <p:nvSpPr>
          <p:cNvPr id="2" name="Oval 1">
            <a:extLst>
              <a:ext uri="{FF2B5EF4-FFF2-40B4-BE49-F238E27FC236}">
                <a16:creationId xmlns:a16="http://schemas.microsoft.com/office/drawing/2014/main" id="{296CB910-D2E8-4BB8-A21E-1F948F6FB17A}"/>
              </a:ext>
            </a:extLst>
          </p:cNvPr>
          <p:cNvSpPr/>
          <p:nvPr userDrawn="1"/>
        </p:nvSpPr>
        <p:spPr>
          <a:xfrm>
            <a:off x="10409745" y="4682935"/>
            <a:ext cx="180000" cy="21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Oval 8">
            <a:extLst>
              <a:ext uri="{FF2B5EF4-FFF2-40B4-BE49-F238E27FC236}">
                <a16:creationId xmlns:a16="http://schemas.microsoft.com/office/drawing/2014/main" id="{92C59791-2E96-4B94-AF06-F096E73AEAA4}"/>
              </a:ext>
            </a:extLst>
          </p:cNvPr>
          <p:cNvSpPr/>
          <p:nvPr userDrawn="1"/>
        </p:nvSpPr>
        <p:spPr>
          <a:xfrm>
            <a:off x="11910060" y="3546058"/>
            <a:ext cx="180000" cy="21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a:extLst>
              <a:ext uri="{FF2B5EF4-FFF2-40B4-BE49-F238E27FC236}">
                <a16:creationId xmlns:a16="http://schemas.microsoft.com/office/drawing/2014/main" id="{AA673B49-41A2-4785-9B5C-70DA6ADC4BBF}"/>
              </a:ext>
            </a:extLst>
          </p:cNvPr>
          <p:cNvPicPr>
            <a:picLocks noChangeAspect="1"/>
          </p:cNvPicPr>
          <p:nvPr userDrawn="1"/>
        </p:nvPicPr>
        <p:blipFill rotWithShape="1">
          <a:blip r:embed="rId3" cstate="email">
            <a:grayscl/>
            <a:extLst>
              <a:ext uri="{28A0092B-C50C-407E-A947-70E740481C1C}">
                <a14:useLocalDpi xmlns:a14="http://schemas.microsoft.com/office/drawing/2010/main"/>
              </a:ext>
            </a:extLst>
          </a:blip>
          <a:srcRect/>
          <a:stretch/>
        </p:blipFill>
        <p:spPr>
          <a:xfrm>
            <a:off x="1" y="9169"/>
            <a:ext cx="5639291" cy="3838931"/>
          </a:xfrm>
          <a:prstGeom prst="rect">
            <a:avLst/>
          </a:prstGeom>
        </p:spPr>
      </p:pic>
      <p:sp>
        <p:nvSpPr>
          <p:cNvPr id="23" name="Rectangle 22">
            <a:extLst>
              <a:ext uri="{FF2B5EF4-FFF2-40B4-BE49-F238E27FC236}">
                <a16:creationId xmlns:a16="http://schemas.microsoft.com/office/drawing/2014/main" id="{C2565E9D-F64C-48AB-BA0E-88DC8F2B84B5}"/>
              </a:ext>
            </a:extLst>
          </p:cNvPr>
          <p:cNvSpPr/>
          <p:nvPr userDrawn="1"/>
        </p:nvSpPr>
        <p:spPr>
          <a:xfrm>
            <a:off x="-1" y="9169"/>
            <a:ext cx="12192000" cy="683039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E9D0AD6A-73DC-DB7C-78AA-BAD4760A948E}"/>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5" name="Straight Connector 4">
            <a:extLst>
              <a:ext uri="{FF2B5EF4-FFF2-40B4-BE49-F238E27FC236}">
                <a16:creationId xmlns:a16="http://schemas.microsoft.com/office/drawing/2014/main" id="{C052ED7D-49B3-A0AD-4E2E-514079BCF1F4}"/>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F7114A59-0075-A62F-BF08-38DF2274B9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374757" y="6495177"/>
            <a:ext cx="342114" cy="246567"/>
          </a:xfrm>
          <a:prstGeom prst="rect">
            <a:avLst/>
          </a:prstGeom>
        </p:spPr>
      </p:pic>
      <p:sp>
        <p:nvSpPr>
          <p:cNvPr id="7" name="Slide Number Placeholder 11">
            <a:extLst>
              <a:ext uri="{FF2B5EF4-FFF2-40B4-BE49-F238E27FC236}">
                <a16:creationId xmlns:a16="http://schemas.microsoft.com/office/drawing/2014/main" id="{E2C02BD1-A975-B22C-B25D-619170CE7545}"/>
              </a:ext>
            </a:extLst>
          </p:cNvPr>
          <p:cNvSpPr txBox="1">
            <a:spLocks/>
          </p:cNvSpPr>
          <p:nvPr userDrawn="1"/>
        </p:nvSpPr>
        <p:spPr>
          <a:xfrm>
            <a:off x="4484649" y="6492875"/>
            <a:ext cx="2743200" cy="365125"/>
          </a:xfrm>
          <a:prstGeom prst="rect">
            <a:avLst/>
          </a:prstGeom>
        </p:spPr>
        <p:txBody>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pPr algn="ctr"/>
            <a:fld id="{B6F15528-21DE-4FAA-801E-634DDDAF4B2B}" type="slidenum">
              <a:rPr lang="en-US" sz="1200" smtClean="0">
                <a:solidFill>
                  <a:schemeClr val="tx1">
                    <a:lumMod val="50000"/>
                    <a:lumOff val="50000"/>
                  </a:schemeClr>
                </a:solidFill>
                <a:latin typeface="Roboto" panose="02000000000000000000" pitchFamily="2" charset="0"/>
                <a:ea typeface="Roboto" panose="02000000000000000000" pitchFamily="2" charset="0"/>
              </a:rPr>
              <a:pPr algn="ctr"/>
              <a:t>‹#›</a:t>
            </a:fld>
            <a:endParaRPr lang="en-US" sz="1200">
              <a:solidFill>
                <a:schemeClr val="tx1">
                  <a:lumMod val="50000"/>
                  <a:lumOff val="50000"/>
                </a:schemeClr>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96678BC6-0394-1FF0-926A-427672299F99}"/>
              </a:ext>
            </a:extLst>
          </p:cNvPr>
          <p:cNvSpPr/>
          <p:nvPr userDrawn="1"/>
        </p:nvSpPr>
        <p:spPr>
          <a:xfrm>
            <a:off x="-9427" y="-9427"/>
            <a:ext cx="749643" cy="695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60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over Page_MT_Title">
    <p:bg>
      <p:bgPr>
        <a:solidFill>
          <a:srgbClr val="2B2B2B"/>
        </a:solidFill>
        <a:effectLst/>
      </p:bgPr>
    </p:bg>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26954000-20E3-482A-B4B0-5D22939CF736}"/>
              </a:ext>
            </a:extLst>
          </p:cNvPr>
          <p:cNvSpPr/>
          <p:nvPr userDrawn="1"/>
        </p:nvSpPr>
        <p:spPr>
          <a:xfrm>
            <a:off x="2785296" y="3550798"/>
            <a:ext cx="6621408" cy="3307202"/>
          </a:xfrm>
          <a:prstGeom prst="triangle">
            <a:avLst>
              <a:gd name="adj" fmla="val 497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latin typeface="Roboto Light" panose="02000000000000000000" pitchFamily="2" charset="0"/>
            </a:endParaRPr>
          </a:p>
        </p:txBody>
      </p:sp>
      <p:sp>
        <p:nvSpPr>
          <p:cNvPr id="13" name="Picture Placeholder 12">
            <a:extLst>
              <a:ext uri="{FF2B5EF4-FFF2-40B4-BE49-F238E27FC236}">
                <a16:creationId xmlns:a16="http://schemas.microsoft.com/office/drawing/2014/main" id="{A4984479-1823-4BDB-AAA8-6F7D67888FD9}"/>
              </a:ext>
            </a:extLst>
          </p:cNvPr>
          <p:cNvSpPr>
            <a:spLocks noGrp="1" noChangeAspect="1"/>
          </p:cNvSpPr>
          <p:nvPr>
            <p:ph type="pic" sz="quarter" idx="11"/>
          </p:nvPr>
        </p:nvSpPr>
        <p:spPr bwMode="gray">
          <a:xfrm>
            <a:off x="5188815" y="1"/>
            <a:ext cx="6613725" cy="330686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0 h 5000"/>
              <a:gd name="connsiteX1" fmla="*/ 10000 w 10000"/>
              <a:gd name="connsiteY1" fmla="*/ 0 h 5000"/>
              <a:gd name="connsiteX2" fmla="*/ 5000 w 10000"/>
              <a:gd name="connsiteY2" fmla="*/ 5000 h 5000"/>
              <a:gd name="connsiteX3" fmla="*/ 0 w 10000"/>
              <a:gd name="connsiteY3" fmla="*/ 0 h 5000"/>
            </a:gdLst>
            <a:ahLst/>
            <a:cxnLst>
              <a:cxn ang="0">
                <a:pos x="connsiteX0" y="connsiteY0"/>
              </a:cxn>
              <a:cxn ang="0">
                <a:pos x="connsiteX1" y="connsiteY1"/>
              </a:cxn>
              <a:cxn ang="0">
                <a:pos x="connsiteX2" y="connsiteY2"/>
              </a:cxn>
              <a:cxn ang="0">
                <a:pos x="connsiteX3" y="connsiteY3"/>
              </a:cxn>
            </a:cxnLst>
            <a:rect l="l" t="t" r="r" b="b"/>
            <a:pathLst>
              <a:path w="10000" h="5000">
                <a:moveTo>
                  <a:pt x="0" y="0"/>
                </a:moveTo>
                <a:lnTo>
                  <a:pt x="10000" y="0"/>
                </a:lnTo>
                <a:lnTo>
                  <a:pt x="5000" y="500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oAutofit/>
          </a:bodyPr>
          <a:lstStyle>
            <a:lvl1pPr marL="0" indent="0" algn="ctr">
              <a:buNone/>
              <a:defRPr>
                <a:latin typeface="Roboto Light" panose="02000000000000000000" pitchFamily="2" charset="0"/>
              </a:defRPr>
            </a:lvl1pPr>
          </a:lstStyle>
          <a:p>
            <a:endParaRPr lang="en-GB"/>
          </a:p>
        </p:txBody>
      </p:sp>
      <p:pic>
        <p:nvPicPr>
          <p:cNvPr id="18" name="Picture Placeholder 5" descr="A picture containing person, indoor, clothing, man&#10;&#10;Description automatically generated">
            <a:extLst>
              <a:ext uri="{FF2B5EF4-FFF2-40B4-BE49-F238E27FC236}">
                <a16:creationId xmlns:a16="http://schemas.microsoft.com/office/drawing/2014/main" id="{ED3484C4-B905-40F1-B8FD-A42F11B5F7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rot="18943378">
            <a:off x="6533742" y="2686630"/>
            <a:ext cx="1479484" cy="1479484"/>
          </a:xfrm>
          <a:prstGeom prst="rect">
            <a:avLst/>
          </a:prstGeom>
        </p:spPr>
      </p:pic>
      <p:sp>
        <p:nvSpPr>
          <p:cNvPr id="5" name="Rectangle 4">
            <a:extLst>
              <a:ext uri="{FF2B5EF4-FFF2-40B4-BE49-F238E27FC236}">
                <a16:creationId xmlns:a16="http://schemas.microsoft.com/office/drawing/2014/main" id="{CC507529-2FF2-4912-BADF-9831A62EDD7F}"/>
              </a:ext>
            </a:extLst>
          </p:cNvPr>
          <p:cNvSpPr/>
          <p:nvPr userDrawn="1"/>
        </p:nvSpPr>
        <p:spPr>
          <a:xfrm rot="18900000">
            <a:off x="6533767" y="2670371"/>
            <a:ext cx="1512000" cy="15120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3" descr="Logo&#10;&#10;Description automatically generated">
            <a:extLst>
              <a:ext uri="{FF2B5EF4-FFF2-40B4-BE49-F238E27FC236}">
                <a16:creationId xmlns:a16="http://schemas.microsoft.com/office/drawing/2014/main" id="{47177BE9-203E-EA42-9597-90F3856AC71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2348" y="5664088"/>
            <a:ext cx="3856545" cy="660060"/>
          </a:xfrm>
          <a:prstGeom prst="rect">
            <a:avLst/>
          </a:prstGeom>
        </p:spPr>
      </p:pic>
    </p:spTree>
    <p:extLst>
      <p:ext uri="{BB962C8B-B14F-4D97-AF65-F5344CB8AC3E}">
        <p14:creationId xmlns:p14="http://schemas.microsoft.com/office/powerpoint/2010/main" val="4144265087"/>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B465ED-CC09-4806-84B6-8740455D8E61}"/>
              </a:ext>
            </a:extLst>
          </p:cNvPr>
          <p:cNvSpPr/>
          <p:nvPr userDrawn="1"/>
        </p:nvSpPr>
        <p:spPr>
          <a:xfrm>
            <a:off x="0" y="0"/>
            <a:ext cx="12192000" cy="1203766"/>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mn-cs"/>
            </a:endParaRPr>
          </a:p>
        </p:txBody>
      </p:sp>
      <p:sp>
        <p:nvSpPr>
          <p:cNvPr id="2" name="TextBox 1">
            <a:extLst>
              <a:ext uri="{FF2B5EF4-FFF2-40B4-BE49-F238E27FC236}">
                <a16:creationId xmlns:a16="http://schemas.microsoft.com/office/drawing/2014/main" id="{97ABC83B-9410-6C4C-A29E-92A7259368A3}"/>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3" name="Straight Connector 2">
            <a:extLst>
              <a:ext uri="{FF2B5EF4-FFF2-40B4-BE49-F238E27FC236}">
                <a16:creationId xmlns:a16="http://schemas.microsoft.com/office/drawing/2014/main" id="{A6202242-17C3-670D-0935-7319054824C9}"/>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58FBB2E1-2C29-2B73-C62F-8B19F1D978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74757" y="6495177"/>
            <a:ext cx="342114" cy="246567"/>
          </a:xfrm>
          <a:prstGeom prst="rect">
            <a:avLst/>
          </a:prstGeom>
        </p:spPr>
      </p:pic>
      <p:sp>
        <p:nvSpPr>
          <p:cNvPr id="5" name="Slide Number Placeholder 11">
            <a:extLst>
              <a:ext uri="{FF2B5EF4-FFF2-40B4-BE49-F238E27FC236}">
                <a16:creationId xmlns:a16="http://schemas.microsoft.com/office/drawing/2014/main" id="{691EFF45-469A-414B-AEC4-39E00BA79F14}"/>
              </a:ext>
            </a:extLst>
          </p:cNvPr>
          <p:cNvSpPr txBox="1">
            <a:spLocks/>
          </p:cNvSpPr>
          <p:nvPr userDrawn="1"/>
        </p:nvSpPr>
        <p:spPr>
          <a:xfrm>
            <a:off x="4484649" y="6492875"/>
            <a:ext cx="2743200" cy="365125"/>
          </a:xfrm>
          <a:prstGeom prst="rect">
            <a:avLst/>
          </a:prstGeom>
        </p:spPr>
        <p:txBody>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pPr marL="0" marR="0" lvl="0" indent="0" algn="ctr" defTabSz="914143"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lumMod val="50000"/>
                    <a:lumOff val="50000"/>
                  </a:prstClr>
                </a:solidFill>
                <a:effectLst/>
                <a:uLnTx/>
                <a:uFillTx/>
                <a:latin typeface="Roboto" panose="02000000000000000000" pitchFamily="2" charset="0"/>
                <a:ea typeface="Roboto" panose="02000000000000000000" pitchFamily="2" charset="0"/>
                <a:cs typeface="+mn-cs"/>
              </a:rPr>
              <a:pPr marL="0" marR="0" lvl="0" indent="0" algn="ctr" defTabSz="91414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50000"/>
                  <a:lumOff val="50000"/>
                </a:prstClr>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50896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5B5BD0-7C1E-0B56-1407-AB93D3BA4E33}"/>
              </a:ext>
            </a:extLst>
          </p:cNvPr>
          <p:cNvSpPr>
            <a:spLocks noGrp="1"/>
          </p:cNvSpPr>
          <p:nvPr>
            <p:ph type="title"/>
          </p:nvPr>
        </p:nvSpPr>
        <p:spPr>
          <a:xfrm>
            <a:off x="838200" y="47078"/>
            <a:ext cx="10870096" cy="808582"/>
          </a:xfrm>
        </p:spPr>
        <p:txBody>
          <a:bodyPr>
            <a:normAutofit/>
          </a:bodyPr>
          <a:lstStyle>
            <a:lvl1pPr>
              <a:defRPr sz="3200" b="1">
                <a:solidFill>
                  <a:srgbClr val="0070C0"/>
                </a:solidFill>
                <a:latin typeface="+mn-lt"/>
              </a:defRPr>
            </a:lvl1pPr>
          </a:lstStyle>
          <a:p>
            <a:r>
              <a:rPr lang="en-US"/>
              <a:t>Click to edit Master title style</a:t>
            </a:r>
            <a:endParaRPr lang="en-IN"/>
          </a:p>
        </p:txBody>
      </p:sp>
      <p:sp>
        <p:nvSpPr>
          <p:cNvPr id="4" name="Rectangle 3">
            <a:extLst>
              <a:ext uri="{FF2B5EF4-FFF2-40B4-BE49-F238E27FC236}">
                <a16:creationId xmlns:a16="http://schemas.microsoft.com/office/drawing/2014/main" id="{10C0C6C5-6346-1257-6F05-8396005B3217}"/>
              </a:ext>
            </a:extLst>
          </p:cNvPr>
          <p:cNvSpPr/>
          <p:nvPr userDrawn="1"/>
        </p:nvSpPr>
        <p:spPr>
          <a:xfrm>
            <a:off x="-9427" y="-9427"/>
            <a:ext cx="749643" cy="695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AE2B0A-CCB7-A35D-6786-C39A874D6C57}"/>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5" name="Straight Connector 4">
            <a:extLst>
              <a:ext uri="{FF2B5EF4-FFF2-40B4-BE49-F238E27FC236}">
                <a16:creationId xmlns:a16="http://schemas.microsoft.com/office/drawing/2014/main" id="{C46B9C47-F2C6-98BA-D5A5-684B5EDC14F7}"/>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073FF5C9-F1D0-AB51-F8E4-A62090138F1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74757" y="6504604"/>
            <a:ext cx="342114" cy="246567"/>
          </a:xfrm>
          <a:prstGeom prst="rect">
            <a:avLst/>
          </a:prstGeom>
        </p:spPr>
      </p:pic>
      <p:sp>
        <p:nvSpPr>
          <p:cNvPr id="7" name="Slide Number Placeholder 11">
            <a:extLst>
              <a:ext uri="{FF2B5EF4-FFF2-40B4-BE49-F238E27FC236}">
                <a16:creationId xmlns:a16="http://schemas.microsoft.com/office/drawing/2014/main" id="{D8A5443C-1203-0082-32FA-7878BEBFA3F3}"/>
              </a:ext>
            </a:extLst>
          </p:cNvPr>
          <p:cNvSpPr txBox="1">
            <a:spLocks/>
          </p:cNvSpPr>
          <p:nvPr userDrawn="1"/>
        </p:nvSpPr>
        <p:spPr>
          <a:xfrm>
            <a:off x="4484649" y="6492875"/>
            <a:ext cx="2743200" cy="365125"/>
          </a:xfrm>
          <a:prstGeom prst="rect">
            <a:avLst/>
          </a:prstGeom>
        </p:spPr>
        <p:txBody>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pPr marL="0" marR="0" lvl="0" indent="0" algn="ctr" defTabSz="914143"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lumMod val="50000"/>
                    <a:lumOff val="50000"/>
                  </a:prstClr>
                </a:solidFill>
                <a:effectLst/>
                <a:uLnTx/>
                <a:uFillTx/>
                <a:latin typeface="Roboto" panose="02000000000000000000" pitchFamily="2" charset="0"/>
                <a:ea typeface="Roboto" panose="02000000000000000000" pitchFamily="2" charset="0"/>
                <a:cs typeface="+mn-cs"/>
              </a:rPr>
              <a:pPr marL="0" marR="0" lvl="0" indent="0" algn="ctr" defTabSz="91414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50000"/>
                  <a:lumOff val="50000"/>
                </a:prstClr>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287393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2D3BE9-3272-466A-8973-0E8EAA86F88B}"/>
              </a:ext>
            </a:extLst>
          </p:cNvPr>
          <p:cNvPicPr>
            <a:picLocks noChangeAspect="1"/>
          </p:cNvPicPr>
          <p:nvPr userDrawn="1"/>
        </p:nvPicPr>
        <p:blipFill rotWithShape="1">
          <a:blip r:embed="rId2" cstate="screen">
            <a:clrChange>
              <a:clrFrom>
                <a:srgbClr val="FDFEFF"/>
              </a:clrFrom>
              <a:clrTo>
                <a:srgbClr val="FDFEFF">
                  <a:alpha val="0"/>
                </a:srgbClr>
              </a:clrTo>
            </a:clrChange>
            <a:extLst>
              <a:ext uri="{28A0092B-C50C-407E-A947-70E740481C1C}">
                <a14:useLocalDpi xmlns:a14="http://schemas.microsoft.com/office/drawing/2010/main"/>
              </a:ext>
            </a:extLst>
          </a:blip>
          <a:srcRect t="24436" r="38441" b="15291"/>
          <a:stretch/>
        </p:blipFill>
        <p:spPr>
          <a:xfrm flipV="1">
            <a:off x="6151928" y="0"/>
            <a:ext cx="6040072" cy="3322128"/>
          </a:xfrm>
          <a:prstGeom prst="rect">
            <a:avLst/>
          </a:prstGeom>
        </p:spPr>
      </p:pic>
      <p:pic>
        <p:nvPicPr>
          <p:cNvPr id="28" name="Picture 27">
            <a:extLst>
              <a:ext uri="{FF2B5EF4-FFF2-40B4-BE49-F238E27FC236}">
                <a16:creationId xmlns:a16="http://schemas.microsoft.com/office/drawing/2014/main" id="{FB675362-7C8A-47EE-A2AE-35D472DB60EC}"/>
              </a:ext>
            </a:extLst>
          </p:cNvPr>
          <p:cNvPicPr>
            <a:picLocks noChangeAspect="1"/>
          </p:cNvPicPr>
          <p:nvPr userDrawn="1"/>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39638" b="10850"/>
          <a:stretch/>
        </p:blipFill>
        <p:spPr>
          <a:xfrm flipH="1" flipV="1">
            <a:off x="-1" y="0"/>
            <a:ext cx="8193741" cy="5011142"/>
          </a:xfrm>
          <a:prstGeom prst="rect">
            <a:avLst/>
          </a:prstGeom>
        </p:spPr>
      </p:pic>
      <p:sp>
        <p:nvSpPr>
          <p:cNvPr id="29" name="Rectangle 28">
            <a:extLst>
              <a:ext uri="{FF2B5EF4-FFF2-40B4-BE49-F238E27FC236}">
                <a16:creationId xmlns:a16="http://schemas.microsoft.com/office/drawing/2014/main" id="{A86C4326-E27F-4F0E-916E-044C7B408D6A}"/>
              </a:ext>
            </a:extLst>
          </p:cNvPr>
          <p:cNvSpPr/>
          <p:nvPr userDrawn="1"/>
        </p:nvSpPr>
        <p:spPr>
          <a:xfrm>
            <a:off x="-1" y="0"/>
            <a:ext cx="12192000" cy="683966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066530CB-88DB-439B-86FF-67A4DA4FABFA}"/>
              </a:ext>
            </a:extLst>
          </p:cNvPr>
          <p:cNvSpPr/>
          <p:nvPr userDrawn="1"/>
        </p:nvSpPr>
        <p:spPr>
          <a:xfrm>
            <a:off x="1568823" y="475941"/>
            <a:ext cx="10148047" cy="1648695"/>
          </a:xfrm>
          <a:prstGeom prst="rect">
            <a:avLst/>
          </a:prstGeom>
          <a:solidFill>
            <a:schemeClr val="bg1">
              <a:alpha val="4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91586DAA-9F02-834F-BD60-A138F2F4CB99}"/>
              </a:ext>
            </a:extLst>
          </p:cNvPr>
          <p:cNvSpPr txBox="1"/>
          <p:nvPr userDrawn="1"/>
        </p:nvSpPr>
        <p:spPr>
          <a:xfrm>
            <a:off x="316393" y="6507893"/>
            <a:ext cx="3313498" cy="246221"/>
          </a:xfrm>
          <a:prstGeom prst="rect">
            <a:avLst/>
          </a:prstGeom>
          <a:noFill/>
        </p:spPr>
        <p:txBody>
          <a:bodyPr wrap="square" rtlCol="0">
            <a:spAutoFit/>
          </a:bodyPr>
          <a:lstStyle/>
          <a:p>
            <a:r>
              <a:rPr lang="en-US" sz="1000">
                <a:solidFill>
                  <a:srgbClr val="2B2B2B"/>
                </a:solidFill>
                <a:latin typeface="Roboto Light" panose="02000000000000000000" pitchFamily="2" charset="0"/>
                <a:ea typeface="Roboto Light" panose="02000000000000000000" pitchFamily="2" charset="0"/>
              </a:rPr>
              <a:t>Copyright © RandomTrees LLC. All Rights Reserved.</a:t>
            </a:r>
          </a:p>
        </p:txBody>
      </p:sp>
      <p:cxnSp>
        <p:nvCxnSpPr>
          <p:cNvPr id="13" name="Straight Connector 12">
            <a:extLst>
              <a:ext uri="{FF2B5EF4-FFF2-40B4-BE49-F238E27FC236}">
                <a16:creationId xmlns:a16="http://schemas.microsoft.com/office/drawing/2014/main" id="{C845B8B8-AC37-E14B-8903-9ABCD013762E}"/>
              </a:ext>
            </a:extLst>
          </p:cNvPr>
          <p:cNvCxnSpPr>
            <a:cxnSpLocks/>
          </p:cNvCxnSpPr>
          <p:nvPr userDrawn="1"/>
        </p:nvCxnSpPr>
        <p:spPr>
          <a:xfrm>
            <a:off x="316393" y="6366076"/>
            <a:ext cx="11559214" cy="0"/>
          </a:xfrm>
          <a:prstGeom prst="line">
            <a:avLst/>
          </a:prstGeom>
          <a:ln>
            <a:solidFill>
              <a:srgbClr val="2B2B2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C4E043B-2EE8-1B4C-18AE-34695D49FD89}"/>
              </a:ext>
            </a:extLst>
          </p:cNvPr>
          <p:cNvSpPr/>
          <p:nvPr userDrawn="1"/>
        </p:nvSpPr>
        <p:spPr>
          <a:xfrm>
            <a:off x="10085033" y="6318382"/>
            <a:ext cx="1790574" cy="62524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32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16554C-3DD3-4DC0-A006-D5BE5AFC4425}"/>
              </a:ext>
            </a:extLst>
          </p:cNvPr>
          <p:cNvSpPr>
            <a:spLocks noGrp="1"/>
          </p:cNvSpPr>
          <p:nvPr>
            <p:ph type="title"/>
          </p:nvPr>
        </p:nvSpPr>
        <p:spPr>
          <a:xfrm>
            <a:off x="838200" y="365125"/>
            <a:ext cx="10515600" cy="1325563"/>
          </a:xfrm>
          <a:prstGeom prst="rect">
            <a:avLst/>
          </a:prstGeom>
        </p:spPr>
        <p:txBody>
          <a:bodyPr vert="horz" lIns="91414" tIns="45708" rIns="91414" bIns="45708"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B252E-BBBE-4D37-9B3B-752CD0EA4E3B}"/>
              </a:ext>
            </a:extLst>
          </p:cNvPr>
          <p:cNvSpPr>
            <a:spLocks noGrp="1"/>
          </p:cNvSpPr>
          <p:nvPr>
            <p:ph type="body" idx="1"/>
          </p:nvPr>
        </p:nvSpPr>
        <p:spPr>
          <a:xfrm>
            <a:off x="838200" y="1825625"/>
            <a:ext cx="10515600" cy="4351338"/>
          </a:xfrm>
          <a:prstGeom prst="rect">
            <a:avLst/>
          </a:prstGeom>
        </p:spPr>
        <p:txBody>
          <a:bodyPr vert="horz" lIns="91414" tIns="45708" rIns="91414" bIns="4570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91977-F4E5-4A78-8E44-7C8534E3BB90}"/>
              </a:ext>
            </a:extLst>
          </p:cNvPr>
          <p:cNvSpPr>
            <a:spLocks noGrp="1"/>
          </p:cNvSpPr>
          <p:nvPr>
            <p:ph type="dt" sz="half" idx="2"/>
          </p:nvPr>
        </p:nvSpPr>
        <p:spPr>
          <a:xfrm>
            <a:off x="838200" y="6356359"/>
            <a:ext cx="2743200" cy="365125"/>
          </a:xfrm>
          <a:prstGeom prst="rect">
            <a:avLst/>
          </a:prstGeom>
        </p:spPr>
        <p:txBody>
          <a:bodyPr vert="horz" lIns="91414" tIns="45708" rIns="91414" bIns="45708"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D37D259-DECD-4720-B1E9-2475AFDD5027}"/>
              </a:ext>
            </a:extLst>
          </p:cNvPr>
          <p:cNvSpPr>
            <a:spLocks noGrp="1"/>
          </p:cNvSpPr>
          <p:nvPr>
            <p:ph type="ftr" sz="quarter" idx="3"/>
          </p:nvPr>
        </p:nvSpPr>
        <p:spPr>
          <a:xfrm>
            <a:off x="4038600" y="6356359"/>
            <a:ext cx="4114800" cy="365125"/>
          </a:xfrm>
          <a:prstGeom prst="rect">
            <a:avLst/>
          </a:prstGeom>
        </p:spPr>
        <p:txBody>
          <a:bodyPr vert="horz" lIns="91414" tIns="45708" rIns="91414" bIns="45708"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61CA7C-4DEE-4C80-8E77-A4A157633ACA}"/>
              </a:ext>
            </a:extLst>
          </p:cNvPr>
          <p:cNvSpPr>
            <a:spLocks noGrp="1"/>
          </p:cNvSpPr>
          <p:nvPr>
            <p:ph type="sldNum" sz="quarter" idx="4"/>
          </p:nvPr>
        </p:nvSpPr>
        <p:spPr>
          <a:xfrm>
            <a:off x="8610600" y="6356359"/>
            <a:ext cx="2743200" cy="365125"/>
          </a:xfrm>
          <a:prstGeom prst="rect">
            <a:avLst/>
          </a:prstGeom>
        </p:spPr>
        <p:txBody>
          <a:bodyPr vert="horz" lIns="91414" tIns="45708" rIns="91414" bIns="45708" rtlCol="0" anchor="ctr"/>
          <a:lstStyle>
            <a:lvl1pPr algn="r">
              <a:defRPr sz="1200">
                <a:solidFill>
                  <a:schemeClr val="tx1">
                    <a:tint val="75000"/>
                  </a:schemeClr>
                </a:solidFill>
              </a:defRPr>
            </a:lvl1pPr>
          </a:lstStyle>
          <a:p>
            <a:fld id="{8ECF8F52-1AD7-4BFA-94B5-748E0C15763B}" type="slidenum">
              <a:rPr lang="en-US" smtClean="0"/>
              <a:t>‹#›</a:t>
            </a:fld>
            <a:endParaRPr lang="en-US"/>
          </a:p>
        </p:txBody>
      </p:sp>
    </p:spTree>
    <p:extLst>
      <p:ext uri="{BB962C8B-B14F-4D97-AF65-F5344CB8AC3E}">
        <p14:creationId xmlns:p14="http://schemas.microsoft.com/office/powerpoint/2010/main" val="192131931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4" r:id="rId3"/>
    <p:sldLayoutId id="2147483706" r:id="rId4"/>
    <p:sldLayoutId id="2147483722" r:id="rId5"/>
    <p:sldLayoutId id="2147483742" r:id="rId6"/>
    <p:sldLayoutId id="2147483747" r:id="rId7"/>
  </p:sldLayoutIdLst>
  <p:hf hdr="0" ftr="0" dt="0"/>
  <p:txStyles>
    <p:titleStyle>
      <a:lvl1pPr algn="l" defTabSz="91414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37" indent="-228537" algn="l" defTabSz="9141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11" indent="-228537" algn="l" defTabSz="91414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80" indent="-228537" algn="l" defTabSz="914143"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599751"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24"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97"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70"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40"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13"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26.svg"/><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oup of people sitting at a table using a computer&#10;&#10;Description automatically generated">
            <a:extLst>
              <a:ext uri="{FF2B5EF4-FFF2-40B4-BE49-F238E27FC236}">
                <a16:creationId xmlns:a16="http://schemas.microsoft.com/office/drawing/2014/main" id="{B452FDAD-54F3-4A38-B075-72E5CA4D0E1B}"/>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p:pic>
      <p:sp>
        <p:nvSpPr>
          <p:cNvPr id="2" name="Text Placeholder 24">
            <a:extLst>
              <a:ext uri="{FF2B5EF4-FFF2-40B4-BE49-F238E27FC236}">
                <a16:creationId xmlns:a16="http://schemas.microsoft.com/office/drawing/2014/main" id="{32D2B257-C665-0D4C-6118-8A0560F367F4}"/>
              </a:ext>
            </a:extLst>
          </p:cNvPr>
          <p:cNvSpPr txBox="1">
            <a:spLocks/>
          </p:cNvSpPr>
          <p:nvPr/>
        </p:nvSpPr>
        <p:spPr>
          <a:xfrm>
            <a:off x="428728" y="4643919"/>
            <a:ext cx="2838453" cy="163205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i="1">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7C33C88A-E8B0-71BA-8EE9-AD4806CC6440}"/>
              </a:ext>
            </a:extLst>
          </p:cNvPr>
          <p:cNvSpPr txBox="1"/>
          <p:nvPr/>
        </p:nvSpPr>
        <p:spPr>
          <a:xfrm>
            <a:off x="428728" y="1569156"/>
            <a:ext cx="5283450" cy="2169825"/>
          </a:xfrm>
          <a:prstGeom prst="rect">
            <a:avLst/>
          </a:prstGeom>
          <a:noFill/>
        </p:spPr>
        <p:txBody>
          <a:bodyPr wrap="square" rtlCol="0">
            <a:spAutoFit/>
          </a:bodyPr>
          <a:lstStyle/>
          <a:p>
            <a:r>
              <a:rPr lang="en-IN" sz="4500">
                <a:solidFill>
                  <a:schemeClr val="bg1"/>
                </a:solidFill>
              </a:rPr>
              <a:t>TIME SERIES FORECASTING USING LLM’S</a:t>
            </a:r>
          </a:p>
        </p:txBody>
      </p:sp>
    </p:spTree>
    <p:extLst>
      <p:ext uri="{BB962C8B-B14F-4D97-AF65-F5344CB8AC3E}">
        <p14:creationId xmlns:p14="http://schemas.microsoft.com/office/powerpoint/2010/main" val="3889898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633FB0-4C90-E760-3BDE-451A11B8EBE4}"/>
              </a:ext>
            </a:extLst>
          </p:cNvPr>
          <p:cNvSpPr>
            <a:spLocks noGrp="1"/>
          </p:cNvSpPr>
          <p:nvPr>
            <p:ph type="title"/>
          </p:nvPr>
        </p:nvSpPr>
        <p:spPr>
          <a:xfrm>
            <a:off x="0" y="0"/>
            <a:ext cx="12192000" cy="711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Key Findings</a:t>
            </a:r>
            <a:endParaRPr lang="en-IN">
              <a:solidFill>
                <a:srgbClr val="FFC000"/>
              </a:solidFill>
            </a:endParaRPr>
          </a:p>
        </p:txBody>
      </p:sp>
      <p:sp>
        <p:nvSpPr>
          <p:cNvPr id="2" name="TextBox 1">
            <a:extLst>
              <a:ext uri="{FF2B5EF4-FFF2-40B4-BE49-F238E27FC236}">
                <a16:creationId xmlns:a16="http://schemas.microsoft.com/office/drawing/2014/main" id="{C9F15112-0186-B8B9-FA7F-0DACBE7A26C5}"/>
              </a:ext>
            </a:extLst>
          </p:cNvPr>
          <p:cNvSpPr txBox="1"/>
          <p:nvPr/>
        </p:nvSpPr>
        <p:spPr>
          <a:xfrm>
            <a:off x="-2209" y="881270"/>
            <a:ext cx="983579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solidFill>
                  <a:srgbClr val="1C2B33"/>
                </a:solidFill>
                <a:ea typeface="+mn-lt"/>
                <a:cs typeface="+mn-lt"/>
              </a:rPr>
              <a:t>Best Performing Models:</a:t>
            </a:r>
            <a:endParaRPr lang="en-US"/>
          </a:p>
          <a:p>
            <a:pPr marL="285750" indent="-285750">
              <a:buFont typeface="Arial"/>
              <a:buChar char="•"/>
            </a:pPr>
            <a:r>
              <a:rPr lang="en-US" b="1" err="1">
                <a:solidFill>
                  <a:srgbClr val="1C2B33"/>
                </a:solidFill>
                <a:ea typeface="+mn-lt"/>
                <a:cs typeface="+mn-lt"/>
              </a:rPr>
              <a:t>TimeFM</a:t>
            </a:r>
            <a:r>
              <a:rPr lang="en-US">
                <a:solidFill>
                  <a:srgbClr val="1C2B33"/>
                </a:solidFill>
                <a:ea typeface="+mn-lt"/>
                <a:cs typeface="+mn-lt"/>
              </a:rPr>
              <a:t>: Best overall metrics (MSE, RMSE, MAE, MAPE).</a:t>
            </a:r>
            <a:endParaRPr lang="en-US"/>
          </a:p>
          <a:p>
            <a:pPr marL="285750" indent="-285750">
              <a:buFont typeface="Arial"/>
              <a:buChar char="•"/>
            </a:pPr>
            <a:r>
              <a:rPr lang="en-US" b="1">
                <a:solidFill>
                  <a:srgbClr val="1C2B33"/>
                </a:solidFill>
                <a:ea typeface="+mn-lt"/>
                <a:cs typeface="+mn-lt"/>
              </a:rPr>
              <a:t>N-BEATS</a:t>
            </a:r>
            <a:r>
              <a:rPr lang="en-US">
                <a:solidFill>
                  <a:srgbClr val="1C2B33"/>
                </a:solidFill>
                <a:ea typeface="+mn-lt"/>
                <a:cs typeface="+mn-lt"/>
              </a:rPr>
              <a:t>: Excellent MSE and RMSE, though MAE and MAPE are higher.</a:t>
            </a:r>
            <a:endParaRPr lang="en-US"/>
          </a:p>
          <a:p>
            <a:pPr marL="285750" indent="-285750">
              <a:buFont typeface="Arial"/>
              <a:buChar char="•"/>
            </a:pPr>
            <a:r>
              <a:rPr lang="en-US" b="1">
                <a:solidFill>
                  <a:srgbClr val="1C2B33"/>
                </a:solidFill>
                <a:ea typeface="+mn-lt"/>
                <a:cs typeface="+mn-lt"/>
              </a:rPr>
              <a:t>GPT-2 with Data Augmentation</a:t>
            </a:r>
            <a:r>
              <a:rPr lang="en-US">
                <a:solidFill>
                  <a:srgbClr val="1C2B33"/>
                </a:solidFill>
                <a:ea typeface="+mn-lt"/>
                <a:cs typeface="+mn-lt"/>
              </a:rPr>
              <a:t>: Shows significant improvement but is outperformed by </a:t>
            </a:r>
            <a:r>
              <a:rPr lang="en-US" err="1">
                <a:solidFill>
                  <a:srgbClr val="1C2B33"/>
                </a:solidFill>
                <a:ea typeface="+mn-lt"/>
                <a:cs typeface="+mn-lt"/>
              </a:rPr>
              <a:t>TimeFM</a:t>
            </a:r>
            <a:r>
              <a:rPr lang="en-US">
                <a:solidFill>
                  <a:srgbClr val="1C2B33"/>
                </a:solidFill>
                <a:ea typeface="+mn-lt"/>
                <a:cs typeface="+mn-lt"/>
              </a:rPr>
              <a:t> and N-BEATS in some metrics.</a:t>
            </a:r>
            <a:endParaRPr lang="en-US"/>
          </a:p>
          <a:p>
            <a:pPr marL="285750" indent="-285750">
              <a:buFont typeface="Arial"/>
              <a:buChar char="•"/>
            </a:pPr>
            <a:r>
              <a:rPr lang="en-US" b="1">
                <a:solidFill>
                  <a:srgbClr val="1C2B33"/>
                </a:solidFill>
                <a:ea typeface="+mn-lt"/>
                <a:cs typeface="+mn-lt"/>
              </a:rPr>
              <a:t>Challenges:</a:t>
            </a:r>
            <a:endParaRPr lang="en-US"/>
          </a:p>
          <a:p>
            <a:pPr marL="285750" indent="-285750">
              <a:buFont typeface="Arial"/>
              <a:buChar char="•"/>
            </a:pPr>
            <a:r>
              <a:rPr lang="en-US">
                <a:solidFill>
                  <a:srgbClr val="1C2B33"/>
                </a:solidFill>
                <a:ea typeface="+mn-lt"/>
                <a:cs typeface="+mn-lt"/>
              </a:rPr>
              <a:t>Handling different types of data.</a:t>
            </a:r>
            <a:endParaRPr lang="en-US"/>
          </a:p>
          <a:p>
            <a:pPr marL="285750" indent="-285750">
              <a:buFont typeface="Arial"/>
              <a:buChar char="•"/>
            </a:pPr>
            <a:r>
              <a:rPr lang="en-US">
                <a:solidFill>
                  <a:srgbClr val="1C2B33"/>
                </a:solidFill>
                <a:ea typeface="+mn-lt"/>
                <a:cs typeface="+mn-lt"/>
              </a:rPr>
              <a:t>Computational complexity for LLMs.</a:t>
            </a:r>
            <a:endParaRPr lang="en-US">
              <a:cs typeface="Calibri"/>
            </a:endParaRPr>
          </a:p>
          <a:p>
            <a:endParaRPr lang="en-US">
              <a:solidFill>
                <a:srgbClr val="1C2B33"/>
              </a:solidFill>
              <a:cs typeface="Calibri"/>
            </a:endParaRPr>
          </a:p>
        </p:txBody>
      </p:sp>
      <p:sp>
        <p:nvSpPr>
          <p:cNvPr id="5" name="TextBox 4">
            <a:extLst>
              <a:ext uri="{FF2B5EF4-FFF2-40B4-BE49-F238E27FC236}">
                <a16:creationId xmlns:a16="http://schemas.microsoft.com/office/drawing/2014/main" id="{EF1C18C8-365A-1828-E8D0-A5F0BA38420E}"/>
              </a:ext>
            </a:extLst>
          </p:cNvPr>
          <p:cNvSpPr txBox="1"/>
          <p:nvPr/>
        </p:nvSpPr>
        <p:spPr>
          <a:xfrm>
            <a:off x="3216" y="3176425"/>
            <a:ext cx="8763775" cy="23738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Summary:</a:t>
            </a:r>
            <a:r>
              <a:rPr lang="en-US">
                <a:ea typeface="+mn-lt"/>
                <a:cs typeface="+mn-lt"/>
              </a:rPr>
              <a:t> </a:t>
            </a:r>
            <a:r>
              <a:rPr lang="en-US" err="1">
                <a:ea typeface="+mn-lt"/>
                <a:cs typeface="+mn-lt"/>
              </a:rPr>
              <a:t>TimeFM</a:t>
            </a:r>
            <a:r>
              <a:rPr lang="en-US">
                <a:ea typeface="+mn-lt"/>
                <a:cs typeface="+mn-lt"/>
              </a:rPr>
              <a:t> and N-BEATS show the best performance in terms of MSE and RMSE. Models like GPT-2 with Data Augmentation improve performance but require more tuning.</a:t>
            </a:r>
            <a:endParaRPr lang="en-US"/>
          </a:p>
          <a:p>
            <a:pPr marL="285750" indent="-285750">
              <a:buFont typeface="Arial"/>
              <a:buChar char="•"/>
            </a:pPr>
            <a:r>
              <a:rPr lang="en-US" b="1">
                <a:ea typeface="+mn-lt"/>
                <a:cs typeface="+mn-lt"/>
              </a:rPr>
              <a:t>Next Steps:</a:t>
            </a:r>
            <a:endParaRPr lang="en-US"/>
          </a:p>
          <a:p>
            <a:pPr marL="285750" indent="-285750">
              <a:buFont typeface="Arial"/>
              <a:buChar char="•"/>
            </a:pPr>
            <a:r>
              <a:rPr lang="en-US">
                <a:ea typeface="+mn-lt"/>
                <a:cs typeface="+mn-lt"/>
              </a:rPr>
              <a:t>Explore hybrid models combining the strengths of different approaches.</a:t>
            </a:r>
            <a:endParaRPr lang="en-US"/>
          </a:p>
          <a:p>
            <a:pPr marL="285750" indent="-285750">
              <a:buFont typeface="Arial"/>
              <a:buChar char="•"/>
            </a:pPr>
            <a:r>
              <a:rPr lang="en-US">
                <a:ea typeface="+mn-lt"/>
                <a:cs typeface="+mn-lt"/>
              </a:rPr>
              <a:t>Investigate interpretability and scalability for large datasets.</a:t>
            </a:r>
            <a:endParaRPr lang="en-US"/>
          </a:p>
          <a:p>
            <a:pPr marL="285750" indent="-285750">
              <a:buFont typeface="Arial"/>
              <a:buChar char="•"/>
            </a:pPr>
            <a:r>
              <a:rPr lang="en-US">
                <a:ea typeface="+mn-lt"/>
                <a:cs typeface="+mn-lt"/>
              </a:rPr>
              <a:t>Enhance data preprocessing and feature engineering techniques.</a:t>
            </a:r>
            <a:endParaRPr lang="en-US"/>
          </a:p>
          <a:p>
            <a:pPr algn="l"/>
            <a:endParaRPr lang="en-US">
              <a:cs typeface="Calibri"/>
            </a:endParaRPr>
          </a:p>
        </p:txBody>
      </p:sp>
    </p:spTree>
    <p:extLst>
      <p:ext uri="{BB962C8B-B14F-4D97-AF65-F5344CB8AC3E}">
        <p14:creationId xmlns:p14="http://schemas.microsoft.com/office/powerpoint/2010/main" val="69673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633FB0-4C90-E760-3BDE-451A11B8EBE4}"/>
              </a:ext>
            </a:extLst>
          </p:cNvPr>
          <p:cNvSpPr>
            <a:spLocks noGrp="1"/>
          </p:cNvSpPr>
          <p:nvPr>
            <p:ph type="title"/>
          </p:nvPr>
        </p:nvSpPr>
        <p:spPr>
          <a:xfrm>
            <a:off x="0" y="0"/>
            <a:ext cx="12192000" cy="711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Limitations</a:t>
            </a:r>
            <a:endParaRPr lang="en-IN">
              <a:solidFill>
                <a:srgbClr val="FFC000"/>
              </a:solidFill>
            </a:endParaRPr>
          </a:p>
        </p:txBody>
      </p:sp>
      <p:sp>
        <p:nvSpPr>
          <p:cNvPr id="2" name="TextBox 1">
            <a:extLst>
              <a:ext uri="{FF2B5EF4-FFF2-40B4-BE49-F238E27FC236}">
                <a16:creationId xmlns:a16="http://schemas.microsoft.com/office/drawing/2014/main" id="{F9768341-8F86-B078-3501-EE6CABDD2248}"/>
              </a:ext>
            </a:extLst>
          </p:cNvPr>
          <p:cNvSpPr txBox="1"/>
          <p:nvPr/>
        </p:nvSpPr>
        <p:spPr>
          <a:xfrm>
            <a:off x="141357" y="857797"/>
            <a:ext cx="50145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solidFill>
                  <a:srgbClr val="1C2B33"/>
                </a:solidFill>
                <a:ea typeface="+mn-lt"/>
                <a:cs typeface="+mn-lt"/>
              </a:rPr>
              <a:t>High computational complexity</a:t>
            </a:r>
            <a:r>
              <a:rPr lang="en-US" sz="1600">
                <a:solidFill>
                  <a:srgbClr val="1C2B33"/>
                </a:solidFill>
                <a:ea typeface="+mn-lt"/>
                <a:cs typeface="+mn-lt"/>
              </a:rPr>
              <a:t> requiring significant resources for training and inference.</a:t>
            </a:r>
            <a:endParaRPr lang="en-US" sz="1600" b="1">
              <a:solidFill>
                <a:srgbClr val="1C2B33"/>
              </a:solidFill>
              <a:cs typeface="Calibri"/>
            </a:endParaRPr>
          </a:p>
          <a:p>
            <a:pPr>
              <a:buFont typeface="Arial"/>
              <a:buChar char="•"/>
            </a:pPr>
            <a:r>
              <a:rPr lang="en-US" sz="1600" b="1">
                <a:solidFill>
                  <a:srgbClr val="1C2B33"/>
                </a:solidFill>
                <a:ea typeface="+mn-lt"/>
                <a:cs typeface="+mn-lt"/>
              </a:rPr>
              <a:t>Large data requirements</a:t>
            </a:r>
            <a:r>
              <a:rPr lang="en-US" sz="1600">
                <a:solidFill>
                  <a:srgbClr val="1C2B33"/>
                </a:solidFill>
                <a:ea typeface="+mn-lt"/>
                <a:cs typeface="+mn-lt"/>
              </a:rPr>
              <a:t> for effective model training.</a:t>
            </a:r>
            <a:endParaRPr lang="en-US" sz="1600">
              <a:cs typeface="Calibri"/>
            </a:endParaRPr>
          </a:p>
          <a:p>
            <a:pPr>
              <a:buFont typeface="Arial"/>
              <a:buChar char="•"/>
            </a:pPr>
            <a:r>
              <a:rPr lang="en-US" sz="1600" b="1">
                <a:solidFill>
                  <a:srgbClr val="1C2B33"/>
                </a:solidFill>
                <a:ea typeface="+mn-lt"/>
                <a:cs typeface="+mn-lt"/>
              </a:rPr>
              <a:t>Data Quantity</a:t>
            </a:r>
            <a:r>
              <a:rPr lang="en-US" sz="1600">
                <a:solidFill>
                  <a:srgbClr val="1C2B33"/>
                </a:solidFill>
                <a:ea typeface="+mn-lt"/>
                <a:cs typeface="+mn-lt"/>
              </a:rPr>
              <a:t> Limited data points, 3500</a:t>
            </a:r>
          </a:p>
          <a:p>
            <a:pPr>
              <a:buFont typeface="Arial"/>
              <a:buChar char="•"/>
            </a:pPr>
            <a:r>
              <a:rPr lang="en-US" sz="1600" b="1">
                <a:solidFill>
                  <a:srgbClr val="1C2B33"/>
                </a:solidFill>
                <a:ea typeface="+mn-lt"/>
                <a:cs typeface="+mn-lt"/>
              </a:rPr>
              <a:t>Data Quality</a:t>
            </a:r>
            <a:r>
              <a:rPr lang="en-US" sz="1600">
                <a:solidFill>
                  <a:srgbClr val="1C2B33"/>
                </a:solidFill>
                <a:ea typeface="+mn-lt"/>
                <a:cs typeface="+mn-lt"/>
              </a:rPr>
              <a:t> Inadequate capture of volatility</a:t>
            </a:r>
            <a:endParaRPr lang="en-US" sz="1600">
              <a:solidFill>
                <a:srgbClr val="1C2B33"/>
              </a:solidFill>
              <a:cs typeface="Calibri"/>
            </a:endParaRPr>
          </a:p>
          <a:p>
            <a:pPr>
              <a:buFont typeface="Arial"/>
              <a:buChar char="•"/>
            </a:pPr>
            <a:r>
              <a:rPr lang="en-US" sz="1600" b="1">
                <a:solidFill>
                  <a:srgbClr val="1C2B33"/>
                </a:solidFill>
                <a:ea typeface="+mn-lt"/>
                <a:cs typeface="+mn-lt"/>
              </a:rPr>
              <a:t>Risk of overfitting</a:t>
            </a:r>
            <a:r>
              <a:rPr lang="en-US" sz="1600">
                <a:solidFill>
                  <a:srgbClr val="1C2B33"/>
                </a:solidFill>
                <a:ea typeface="+mn-lt"/>
                <a:cs typeface="+mn-lt"/>
              </a:rPr>
              <a:t> due to the model's capacity to capture complex patterns.</a:t>
            </a:r>
            <a:endParaRPr lang="en-US" sz="1600">
              <a:cs typeface="Calibri"/>
            </a:endParaRPr>
          </a:p>
          <a:p>
            <a:pPr>
              <a:buFont typeface="Arial"/>
              <a:buChar char="•"/>
            </a:pPr>
            <a:r>
              <a:rPr lang="en-US" sz="1600" b="1">
                <a:solidFill>
                  <a:srgbClr val="1C2B33"/>
                </a:solidFill>
                <a:ea typeface="+mn-lt"/>
                <a:cs typeface="+mn-lt"/>
              </a:rPr>
              <a:t>Limited interpretability</a:t>
            </a:r>
            <a:r>
              <a:rPr lang="en-US" sz="1600">
                <a:solidFill>
                  <a:srgbClr val="1C2B33"/>
                </a:solidFill>
                <a:ea typeface="+mn-lt"/>
                <a:cs typeface="+mn-lt"/>
              </a:rPr>
              <a:t>, making it challenging to understand how predictions are made.</a:t>
            </a:r>
            <a:endParaRPr lang="en-US" sz="1600">
              <a:cs typeface="Calibri"/>
            </a:endParaRPr>
          </a:p>
          <a:p>
            <a:pPr>
              <a:buFont typeface="Arial"/>
              <a:buChar char="•"/>
            </a:pPr>
            <a:r>
              <a:rPr lang="en-US" sz="1600" b="1">
                <a:solidFill>
                  <a:srgbClr val="1C2B33"/>
                </a:solidFill>
                <a:ea typeface="+mn-lt"/>
                <a:cs typeface="+mn-lt"/>
              </a:rPr>
              <a:t>Difficulty adapting to non-stationary data</a:t>
            </a:r>
            <a:r>
              <a:rPr lang="en-US" sz="1600">
                <a:solidFill>
                  <a:srgbClr val="1C2B33"/>
                </a:solidFill>
                <a:ea typeface="+mn-lt"/>
                <a:cs typeface="+mn-lt"/>
              </a:rPr>
              <a:t> with changing patterns over time.</a:t>
            </a:r>
            <a:endParaRPr lang="en-US" sz="1600">
              <a:cs typeface="Calibri"/>
            </a:endParaRPr>
          </a:p>
          <a:p>
            <a:pPr>
              <a:buFont typeface="Arial"/>
              <a:buChar char="•"/>
            </a:pPr>
            <a:r>
              <a:rPr lang="en-US" sz="1600" b="1">
                <a:solidFill>
                  <a:srgbClr val="1C2B33"/>
                </a:solidFill>
                <a:ea typeface="+mn-lt"/>
                <a:cs typeface="+mn-lt"/>
              </a:rPr>
              <a:t>Dependency on historical data</a:t>
            </a:r>
            <a:r>
              <a:rPr lang="en-US" sz="1600">
                <a:solidFill>
                  <a:srgbClr val="1C2B33"/>
                </a:solidFill>
                <a:ea typeface="+mn-lt"/>
                <a:cs typeface="+mn-lt"/>
              </a:rPr>
              <a:t>, which can result in lagged response to sudden shifts in the underlying process</a:t>
            </a:r>
            <a:endParaRPr lang="en-US" sz="1600">
              <a:cs typeface="Calibri"/>
            </a:endParaRPr>
          </a:p>
          <a:p>
            <a:pPr>
              <a:buFont typeface="Arial"/>
              <a:buChar char="•"/>
            </a:pPr>
            <a:r>
              <a:rPr lang="en-US" sz="1600" b="1">
                <a:solidFill>
                  <a:srgbClr val="1C2B33"/>
                </a:solidFill>
                <a:ea typeface="+mn-lt"/>
                <a:cs typeface="+mn-lt"/>
              </a:rPr>
              <a:t>Challenges in fine-tuning LLMs </a:t>
            </a:r>
            <a:r>
              <a:rPr lang="en-US" sz="1600">
                <a:solidFill>
                  <a:srgbClr val="1C2B33"/>
                </a:solidFill>
                <a:ea typeface="+mn-lt"/>
                <a:cs typeface="+mn-lt"/>
              </a:rPr>
              <a:t>Due to time and memory constraint</a:t>
            </a:r>
            <a:endParaRPr lang="en-US" sz="1600">
              <a:solidFill>
                <a:srgbClr val="1C2B33"/>
              </a:solidFill>
              <a:cs typeface="Calibri"/>
            </a:endParaRPr>
          </a:p>
          <a:p>
            <a:pPr>
              <a:buFont typeface="Arial"/>
              <a:buChar char="•"/>
            </a:pPr>
            <a:endParaRPr lang="en-US" sz="1600">
              <a:solidFill>
                <a:srgbClr val="000000"/>
              </a:solidFill>
              <a:cs typeface="Calibri"/>
            </a:endParaRPr>
          </a:p>
          <a:p>
            <a:pPr>
              <a:buFont typeface="Arial"/>
              <a:buChar char="•"/>
            </a:pPr>
            <a:endParaRPr lang="en-US" sz="1600">
              <a:solidFill>
                <a:srgbClr val="1C2B33"/>
              </a:solidFill>
              <a:cs typeface="Calibri"/>
            </a:endParaRPr>
          </a:p>
          <a:p>
            <a:pPr marL="285750" indent="-285750">
              <a:buFont typeface="Arial"/>
              <a:buChar char="•"/>
            </a:pPr>
            <a:endParaRPr lang="en-US" sz="1600" b="1">
              <a:solidFill>
                <a:srgbClr val="1C2B33"/>
              </a:solidFill>
              <a:cs typeface="Calibri"/>
            </a:endParaRPr>
          </a:p>
        </p:txBody>
      </p:sp>
      <p:pic>
        <p:nvPicPr>
          <p:cNvPr id="3" name="Picture 2">
            <a:extLst>
              <a:ext uri="{FF2B5EF4-FFF2-40B4-BE49-F238E27FC236}">
                <a16:creationId xmlns:a16="http://schemas.microsoft.com/office/drawing/2014/main" id="{C56EF8D2-DCFE-451B-3596-497C4DB99333}"/>
              </a:ext>
            </a:extLst>
          </p:cNvPr>
          <p:cNvPicPr>
            <a:picLocks noChangeAspect="1"/>
          </p:cNvPicPr>
          <p:nvPr/>
        </p:nvPicPr>
        <p:blipFill>
          <a:blip r:embed="rId3"/>
          <a:stretch>
            <a:fillRect/>
          </a:stretch>
        </p:blipFill>
        <p:spPr>
          <a:xfrm>
            <a:off x="6721452" y="848279"/>
            <a:ext cx="4856016" cy="5022272"/>
          </a:xfrm>
          <a:prstGeom prst="rect">
            <a:avLst/>
          </a:prstGeom>
        </p:spPr>
      </p:pic>
    </p:spTree>
    <p:extLst>
      <p:ext uri="{BB962C8B-B14F-4D97-AF65-F5344CB8AC3E}">
        <p14:creationId xmlns:p14="http://schemas.microsoft.com/office/powerpoint/2010/main" val="2799755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633FB0-4C90-E760-3BDE-451A11B8EBE4}"/>
              </a:ext>
            </a:extLst>
          </p:cNvPr>
          <p:cNvSpPr>
            <a:spLocks noGrp="1"/>
          </p:cNvSpPr>
          <p:nvPr>
            <p:ph type="title"/>
          </p:nvPr>
        </p:nvSpPr>
        <p:spPr>
          <a:xfrm>
            <a:off x="0" y="0"/>
            <a:ext cx="12192000" cy="711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Business Applications</a:t>
            </a:r>
            <a:endParaRPr lang="en-IN">
              <a:solidFill>
                <a:srgbClr val="FFC000"/>
              </a:solidFill>
            </a:endParaRPr>
          </a:p>
        </p:txBody>
      </p:sp>
      <p:pic>
        <p:nvPicPr>
          <p:cNvPr id="3" name="Picture 2">
            <a:extLst>
              <a:ext uri="{FF2B5EF4-FFF2-40B4-BE49-F238E27FC236}">
                <a16:creationId xmlns:a16="http://schemas.microsoft.com/office/drawing/2014/main" id="{11F6F190-4E0B-CDEA-4F0E-BB20136D4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39" y="711201"/>
            <a:ext cx="11207950" cy="5238044"/>
          </a:xfrm>
          <a:prstGeom prst="rect">
            <a:avLst/>
          </a:prstGeom>
        </p:spPr>
      </p:pic>
    </p:spTree>
    <p:extLst>
      <p:ext uri="{BB962C8B-B14F-4D97-AF65-F5344CB8AC3E}">
        <p14:creationId xmlns:p14="http://schemas.microsoft.com/office/powerpoint/2010/main" val="37514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D300"/>
                </a:solidFill>
                <a:latin typeface="Calibri"/>
                <a:cs typeface="Calibri"/>
              </a:rPr>
              <a:t> Future Scope</a:t>
            </a:r>
          </a:p>
        </p:txBody>
      </p:sp>
      <p:sp>
        <p:nvSpPr>
          <p:cNvPr id="3" name="Content Placeholder 2">
            <a:extLst>
              <a:ext uri="{FF2B5EF4-FFF2-40B4-BE49-F238E27FC236}">
                <a16:creationId xmlns:a16="http://schemas.microsoft.com/office/drawing/2014/main" id="{23C7D954-FEAB-ED72-B175-4734A074133E}"/>
              </a:ext>
            </a:extLst>
          </p:cNvPr>
          <p:cNvSpPr txBox="1">
            <a:spLocks/>
          </p:cNvSpPr>
          <p:nvPr/>
        </p:nvSpPr>
        <p:spPr>
          <a:xfrm>
            <a:off x="838200" y="2886598"/>
            <a:ext cx="7851508" cy="218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179B999-EF3C-A391-AA42-ED3938D39CEF}"/>
              </a:ext>
            </a:extLst>
          </p:cNvPr>
          <p:cNvSpPr txBox="1"/>
          <p:nvPr/>
        </p:nvSpPr>
        <p:spPr>
          <a:xfrm>
            <a:off x="366787" y="776878"/>
            <a:ext cx="4378620" cy="4524315"/>
          </a:xfrm>
          <a:prstGeom prst="rect">
            <a:avLst/>
          </a:prstGeom>
          <a:noFill/>
        </p:spPr>
        <p:txBody>
          <a:bodyPr wrap="square" lIns="91440" tIns="45720" rIns="91440" bIns="45720" anchor="t">
            <a:spAutoFit/>
          </a:bodyPr>
          <a:lstStyle/>
          <a:p>
            <a:pPr marL="285750" indent="-285750">
              <a:buFont typeface="Arial"/>
              <a:buChar char="•"/>
            </a:pPr>
            <a:r>
              <a:rPr lang="en-US" b="1">
                <a:ea typeface="+mn-lt"/>
                <a:cs typeface="+mn-lt"/>
              </a:rPr>
              <a:t>Hybrid Models:</a:t>
            </a:r>
            <a:endParaRPr lang="en-US">
              <a:cs typeface="Calibri"/>
            </a:endParaRPr>
          </a:p>
          <a:p>
            <a:pPr marL="456565" lvl="1">
              <a:buFont typeface="Arial" panose="020B0604020202020204" pitchFamily="34" charset="0"/>
              <a:buChar char="•"/>
            </a:pPr>
            <a:r>
              <a:rPr lang="en-US">
                <a:ea typeface="+mn-lt"/>
                <a:cs typeface="+mn-lt"/>
              </a:rPr>
              <a:t>Combining LLMs with Traditional Models</a:t>
            </a:r>
            <a:endParaRPr lang="en-US">
              <a:cs typeface="Calibri"/>
            </a:endParaRPr>
          </a:p>
          <a:p>
            <a:pPr marL="285750" indent="-285750">
              <a:buFont typeface="Arial"/>
              <a:buChar char="•"/>
            </a:pPr>
            <a:r>
              <a:rPr lang="en-US" b="1">
                <a:ea typeface="+mn-lt"/>
                <a:cs typeface="+mn-lt"/>
              </a:rPr>
              <a:t>Continual Learning:</a:t>
            </a:r>
            <a:endParaRPr lang="en-US">
              <a:cs typeface="Calibri"/>
            </a:endParaRPr>
          </a:p>
          <a:p>
            <a:pPr marL="456565" lvl="1">
              <a:buFont typeface="Arial" panose="020B0604020202020204" pitchFamily="34" charset="0"/>
              <a:buChar char="•"/>
            </a:pPr>
            <a:r>
              <a:rPr lang="en-US">
                <a:ea typeface="+mn-lt"/>
                <a:cs typeface="+mn-lt"/>
              </a:rPr>
              <a:t>Adaptation to New Data</a:t>
            </a:r>
            <a:endParaRPr lang="en-US">
              <a:cs typeface="Calibri"/>
            </a:endParaRPr>
          </a:p>
          <a:p>
            <a:pPr marL="285750" indent="-285750">
              <a:buFont typeface="Arial"/>
              <a:buChar char="•"/>
            </a:pPr>
            <a:r>
              <a:rPr lang="en-US" b="1">
                <a:ea typeface="+mn-lt"/>
                <a:cs typeface="+mn-lt"/>
              </a:rPr>
              <a:t>Enhanced Interpretability:</a:t>
            </a:r>
            <a:endParaRPr lang="en-US">
              <a:cs typeface="Calibri"/>
            </a:endParaRPr>
          </a:p>
          <a:p>
            <a:pPr marL="456565" lvl="1">
              <a:buFont typeface="Arial" panose="020B0604020202020204" pitchFamily="34" charset="0"/>
              <a:buChar char="•"/>
            </a:pPr>
            <a:r>
              <a:rPr lang="en-US">
                <a:ea typeface="+mn-lt"/>
                <a:cs typeface="+mn-lt"/>
              </a:rPr>
              <a:t>Explainable AI</a:t>
            </a:r>
            <a:endParaRPr lang="en-US">
              <a:cs typeface="Calibri"/>
            </a:endParaRPr>
          </a:p>
          <a:p>
            <a:pPr marL="285750" indent="-285750">
              <a:buFont typeface="Arial"/>
              <a:buChar char="•"/>
            </a:pPr>
            <a:r>
              <a:rPr lang="en-US" b="1">
                <a:ea typeface="+mn-lt"/>
                <a:cs typeface="+mn-lt"/>
              </a:rPr>
              <a:t>Data Augmentation:</a:t>
            </a:r>
            <a:endParaRPr lang="en-US">
              <a:cs typeface="Calibri"/>
            </a:endParaRPr>
          </a:p>
          <a:p>
            <a:pPr marL="456565" lvl="1">
              <a:buFont typeface="Arial" panose="020B0604020202020204" pitchFamily="34" charset="0"/>
              <a:buChar char="•"/>
            </a:pPr>
            <a:r>
              <a:rPr lang="en-US">
                <a:ea typeface="+mn-lt"/>
                <a:cs typeface="+mn-lt"/>
              </a:rPr>
              <a:t>Synthetic Data .</a:t>
            </a:r>
            <a:endParaRPr lang="en-US"/>
          </a:p>
          <a:p>
            <a:pPr marL="285750" indent="-285750">
              <a:buFont typeface="Arial"/>
              <a:buChar char="•"/>
            </a:pPr>
            <a:r>
              <a:rPr lang="en-US" b="1">
                <a:ea typeface="+mn-lt"/>
                <a:cs typeface="+mn-lt"/>
              </a:rPr>
              <a:t>Real-Time Forecasting:</a:t>
            </a:r>
            <a:endParaRPr lang="en-US">
              <a:cs typeface="Calibri"/>
            </a:endParaRPr>
          </a:p>
          <a:p>
            <a:pPr marL="456565" lvl="1">
              <a:buFont typeface="Arial" panose="020B0604020202020204" pitchFamily="34" charset="0"/>
              <a:buChar char="•"/>
            </a:pPr>
            <a:r>
              <a:rPr lang="en-US">
                <a:ea typeface="+mn-lt"/>
                <a:cs typeface="+mn-lt"/>
              </a:rPr>
              <a:t>Optimizing Inference Time</a:t>
            </a:r>
            <a:endParaRPr lang="en-US">
              <a:cs typeface="Calibri"/>
            </a:endParaRPr>
          </a:p>
          <a:p>
            <a:pPr marL="285750" indent="-285750">
              <a:buFont typeface="Arial"/>
              <a:buChar char="•"/>
            </a:pPr>
            <a:r>
              <a:rPr lang="en-US" b="1">
                <a:ea typeface="+mn-lt"/>
                <a:cs typeface="+mn-lt"/>
              </a:rPr>
              <a:t>Domain-Specific Adaptations:</a:t>
            </a:r>
            <a:endParaRPr lang="en-US">
              <a:cs typeface="Calibri"/>
            </a:endParaRPr>
          </a:p>
          <a:p>
            <a:pPr marL="456565" lvl="1">
              <a:buFont typeface="Arial" panose="020B0604020202020204" pitchFamily="34" charset="0"/>
              <a:buChar char="•"/>
            </a:pPr>
            <a:r>
              <a:rPr lang="en-US">
                <a:ea typeface="+mn-lt"/>
                <a:cs typeface="+mn-lt"/>
              </a:rPr>
              <a:t>Custom Architectures</a:t>
            </a:r>
            <a:endParaRPr lang="en-US">
              <a:cs typeface="Calibri"/>
            </a:endParaRPr>
          </a:p>
          <a:p>
            <a:pPr marL="285750" indent="-285750">
              <a:buFont typeface="Arial"/>
              <a:buChar char="•"/>
            </a:pPr>
            <a:r>
              <a:rPr lang="en-US" b="1">
                <a:ea typeface="+mn-lt"/>
                <a:cs typeface="+mn-lt"/>
              </a:rPr>
              <a:t>Transfer Learning:</a:t>
            </a:r>
            <a:endParaRPr lang="en-US">
              <a:cs typeface="Calibri"/>
            </a:endParaRPr>
          </a:p>
          <a:p>
            <a:pPr marL="456565" lvl="1">
              <a:buFont typeface="Arial" panose="020B0604020202020204" pitchFamily="34" charset="0"/>
              <a:buChar char="•"/>
            </a:pPr>
            <a:r>
              <a:rPr lang="en-US">
                <a:ea typeface="+mn-lt"/>
                <a:cs typeface="+mn-lt"/>
              </a:rPr>
              <a:t>Cross-Domain Applications</a:t>
            </a:r>
            <a:endParaRPr lang="en-US"/>
          </a:p>
          <a:p>
            <a:pPr marL="285750" indent="-285750" algn="l">
              <a:buFont typeface="Arial" panose="020B0604020202020204" pitchFamily="34" charset="0"/>
              <a:buChar char="•"/>
            </a:pPr>
            <a:endParaRPr lang="en-US">
              <a:latin typeface="Times New Roman"/>
              <a:cs typeface="Times New Roman"/>
            </a:endParaRPr>
          </a:p>
        </p:txBody>
      </p:sp>
      <p:pic>
        <p:nvPicPr>
          <p:cNvPr id="8" name="Picture 7">
            <a:extLst>
              <a:ext uri="{FF2B5EF4-FFF2-40B4-BE49-F238E27FC236}">
                <a16:creationId xmlns:a16="http://schemas.microsoft.com/office/drawing/2014/main" id="{0D64276E-B89D-6B98-AB9D-4CDF9E2518E5}"/>
              </a:ext>
            </a:extLst>
          </p:cNvPr>
          <p:cNvPicPr>
            <a:picLocks noChangeAspect="1"/>
          </p:cNvPicPr>
          <p:nvPr/>
        </p:nvPicPr>
        <p:blipFill>
          <a:blip r:embed="rId3"/>
          <a:stretch>
            <a:fillRect/>
          </a:stretch>
        </p:blipFill>
        <p:spPr>
          <a:xfrm>
            <a:off x="5640859" y="1071949"/>
            <a:ext cx="5317524" cy="3993291"/>
          </a:xfrm>
          <a:prstGeom prst="rect">
            <a:avLst/>
          </a:prstGeom>
        </p:spPr>
      </p:pic>
    </p:spTree>
    <p:extLst>
      <p:ext uri="{BB962C8B-B14F-4D97-AF65-F5344CB8AC3E}">
        <p14:creationId xmlns:p14="http://schemas.microsoft.com/office/powerpoint/2010/main" val="3508693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4000">
                <a:solidFill>
                  <a:srgbClr val="FFC000"/>
                </a:solidFill>
                <a:cs typeface="Calibri"/>
              </a:rPr>
              <a:t>Conclusion</a:t>
            </a:r>
          </a:p>
        </p:txBody>
      </p:sp>
      <p:sp>
        <p:nvSpPr>
          <p:cNvPr id="3" name="Content Placeholder 2">
            <a:extLst>
              <a:ext uri="{FF2B5EF4-FFF2-40B4-BE49-F238E27FC236}">
                <a16:creationId xmlns:a16="http://schemas.microsoft.com/office/drawing/2014/main" id="{23C7D954-FEAB-ED72-B175-4734A074133E}"/>
              </a:ext>
            </a:extLst>
          </p:cNvPr>
          <p:cNvSpPr txBox="1">
            <a:spLocks/>
          </p:cNvSpPr>
          <p:nvPr/>
        </p:nvSpPr>
        <p:spPr>
          <a:xfrm>
            <a:off x="838200" y="2886598"/>
            <a:ext cx="7851508" cy="218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Roboto" panose="02000000000000000000" pitchFamily="2" charset="0"/>
              <a:ea typeface="Roboto" panose="02000000000000000000" pitchFamily="2" charset="0"/>
              <a:cs typeface="Roboto" panose="02000000000000000000" pitchFamily="2" charset="0"/>
            </a:endParaRPr>
          </a:p>
        </p:txBody>
      </p:sp>
      <p:graphicFrame>
        <p:nvGraphicFramePr>
          <p:cNvPr id="2" name="TextBox 6">
            <a:extLst>
              <a:ext uri="{FF2B5EF4-FFF2-40B4-BE49-F238E27FC236}">
                <a16:creationId xmlns:a16="http://schemas.microsoft.com/office/drawing/2014/main" id="{6298FF25-E9BD-82B6-B88F-9C561CC9370E}"/>
              </a:ext>
            </a:extLst>
          </p:cNvPr>
          <p:cNvGraphicFramePr/>
          <p:nvPr>
            <p:extLst>
              <p:ext uri="{D42A27DB-BD31-4B8C-83A1-F6EECF244321}">
                <p14:modId xmlns:p14="http://schemas.microsoft.com/office/powerpoint/2010/main" val="378005609"/>
              </p:ext>
            </p:extLst>
          </p:nvPr>
        </p:nvGraphicFramePr>
        <p:xfrm>
          <a:off x="711648" y="146805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8953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23C7D954-FEAB-ED72-B175-4734A074133E}"/>
              </a:ext>
            </a:extLst>
          </p:cNvPr>
          <p:cNvSpPr txBox="1">
            <a:spLocks/>
          </p:cNvSpPr>
          <p:nvPr/>
        </p:nvSpPr>
        <p:spPr>
          <a:xfrm>
            <a:off x="838200" y="2886598"/>
            <a:ext cx="7851508" cy="218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179B999-EF3C-A391-AA42-ED3938D39CEF}"/>
              </a:ext>
            </a:extLst>
          </p:cNvPr>
          <p:cNvSpPr txBox="1"/>
          <p:nvPr/>
        </p:nvSpPr>
        <p:spPr>
          <a:xfrm>
            <a:off x="475592" y="2767587"/>
            <a:ext cx="11229653" cy="1210011"/>
          </a:xfrm>
          <a:prstGeom prst="rect">
            <a:avLst/>
          </a:prstGeom>
          <a:noFill/>
        </p:spPr>
        <p:txBody>
          <a:bodyPr wrap="square" lIns="91440" tIns="45720" rIns="91440" bIns="45720" anchor="t">
            <a:spAutoFit/>
          </a:bodyPr>
          <a:lstStyle/>
          <a:p>
            <a:pPr algn="ctr">
              <a:lnSpc>
                <a:spcPct val="150000"/>
              </a:lnSpc>
            </a:pPr>
            <a:r>
              <a:rPr lang="en-US" sz="5400" b="1">
                <a:solidFill>
                  <a:schemeClr val="dk1"/>
                </a:solidFill>
                <a:latin typeface="Times New Roman"/>
                <a:ea typeface="Calibri"/>
                <a:cs typeface="Calibri"/>
              </a:rPr>
              <a:t>THANK YOU</a:t>
            </a:r>
            <a:endParaRPr lang="en-US" sz="5400" b="1">
              <a:solidFill>
                <a:schemeClr val="dk1"/>
              </a:solidFill>
              <a:ea typeface="Calibri"/>
              <a:cs typeface="Calibri"/>
            </a:endParaRPr>
          </a:p>
        </p:txBody>
      </p:sp>
    </p:spTree>
    <p:extLst>
      <p:ext uri="{BB962C8B-B14F-4D97-AF65-F5344CB8AC3E}">
        <p14:creationId xmlns:p14="http://schemas.microsoft.com/office/powerpoint/2010/main" val="122192722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C000"/>
                </a:solidFill>
              </a:rPr>
              <a:t>Team</a:t>
            </a:r>
            <a:endParaRPr lang="en-IN" sz="4000" cap="small">
              <a:solidFill>
                <a:srgbClr val="FFC000"/>
              </a:solidFill>
              <a:ea typeface="+mn-ea"/>
              <a:cs typeface="Poppins SemiBold" panose="00000700000000000000" pitchFamily="2" charset="0"/>
            </a:endParaRPr>
          </a:p>
        </p:txBody>
      </p:sp>
      <p:sp>
        <p:nvSpPr>
          <p:cNvPr id="12" name="TextBox 11">
            <a:extLst>
              <a:ext uri="{FF2B5EF4-FFF2-40B4-BE49-F238E27FC236}">
                <a16:creationId xmlns:a16="http://schemas.microsoft.com/office/drawing/2014/main" id="{F2BD6AAC-073A-E2D4-BBC0-9CFD46C18582}"/>
              </a:ext>
            </a:extLst>
          </p:cNvPr>
          <p:cNvSpPr txBox="1"/>
          <p:nvPr/>
        </p:nvSpPr>
        <p:spPr>
          <a:xfrm>
            <a:off x="6964355" y="3011559"/>
            <a:ext cx="4478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cs typeface="Calibri"/>
              </a:rPr>
              <a:t>Sathyalakshmi</a:t>
            </a:r>
            <a:r>
              <a:rPr lang="en-US" sz="2400">
                <a:cs typeface="Calibri"/>
              </a:rPr>
              <a:t> Narasimhan </a:t>
            </a:r>
          </a:p>
          <a:p>
            <a:pPr algn="ctr"/>
            <a:r>
              <a:rPr lang="en-US" sz="2400">
                <a:cs typeface="Calibri"/>
              </a:rPr>
              <a:t>Data Science Intern</a:t>
            </a:r>
          </a:p>
        </p:txBody>
      </p:sp>
      <p:sp>
        <p:nvSpPr>
          <p:cNvPr id="6" name="TextBox 5">
            <a:extLst>
              <a:ext uri="{FF2B5EF4-FFF2-40B4-BE49-F238E27FC236}">
                <a16:creationId xmlns:a16="http://schemas.microsoft.com/office/drawing/2014/main" id="{EAD6199D-5C39-91CA-14FF-5A445E829CA4}"/>
              </a:ext>
            </a:extLst>
          </p:cNvPr>
          <p:cNvSpPr txBox="1"/>
          <p:nvPr/>
        </p:nvSpPr>
        <p:spPr>
          <a:xfrm>
            <a:off x="455222" y="3011559"/>
            <a:ext cx="4478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Kasi Ravi Babu</a:t>
            </a:r>
          </a:p>
          <a:p>
            <a:pPr algn="ctr"/>
            <a:r>
              <a:rPr lang="en-US" sz="2400">
                <a:cs typeface="Calibri"/>
              </a:rPr>
              <a:t>Data Science Intern</a:t>
            </a:r>
          </a:p>
        </p:txBody>
      </p:sp>
      <p:sp>
        <p:nvSpPr>
          <p:cNvPr id="3" name="TextBox 2">
            <a:extLst>
              <a:ext uri="{FF2B5EF4-FFF2-40B4-BE49-F238E27FC236}">
                <a16:creationId xmlns:a16="http://schemas.microsoft.com/office/drawing/2014/main" id="{1C6EEAB2-013F-2E4C-D103-F189BB52D0DE}"/>
              </a:ext>
            </a:extLst>
          </p:cNvPr>
          <p:cNvSpPr txBox="1"/>
          <p:nvPr/>
        </p:nvSpPr>
        <p:spPr>
          <a:xfrm>
            <a:off x="3472330" y="1137451"/>
            <a:ext cx="4478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Vinayak S.G</a:t>
            </a:r>
          </a:p>
          <a:p>
            <a:pPr algn="ctr"/>
            <a:r>
              <a:rPr lang="en-US" sz="2400">
                <a:cs typeface="Calibri"/>
              </a:rPr>
              <a:t>Mentor</a:t>
            </a:r>
          </a:p>
        </p:txBody>
      </p:sp>
    </p:spTree>
    <p:extLst>
      <p:ext uri="{BB962C8B-B14F-4D97-AF65-F5344CB8AC3E}">
        <p14:creationId xmlns:p14="http://schemas.microsoft.com/office/powerpoint/2010/main" val="39250459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C000"/>
                </a:solidFill>
              </a:rPr>
              <a:t>Agenda</a:t>
            </a:r>
            <a:endParaRPr lang="en-IN" sz="4000" cap="small">
              <a:solidFill>
                <a:srgbClr val="FFC000"/>
              </a:solidFill>
              <a:ea typeface="+mn-ea"/>
              <a:cs typeface="Poppins SemiBold" panose="00000700000000000000" pitchFamily="2" charset="0"/>
            </a:endParaRPr>
          </a:p>
        </p:txBody>
      </p:sp>
      <p:pic>
        <p:nvPicPr>
          <p:cNvPr id="7" name="Graphic 6" descr="List outline">
            <a:extLst>
              <a:ext uri="{FF2B5EF4-FFF2-40B4-BE49-F238E27FC236}">
                <a16:creationId xmlns:a16="http://schemas.microsoft.com/office/drawing/2014/main" id="{A8EF8945-8619-364E-1640-B29B433B6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99" y="1145115"/>
            <a:ext cx="1503079" cy="1503079"/>
          </a:xfrm>
          <a:prstGeom prst="rect">
            <a:avLst/>
          </a:prstGeom>
        </p:spPr>
      </p:pic>
      <p:sp>
        <p:nvSpPr>
          <p:cNvPr id="19" name="TextBox 18">
            <a:extLst>
              <a:ext uri="{FF2B5EF4-FFF2-40B4-BE49-F238E27FC236}">
                <a16:creationId xmlns:a16="http://schemas.microsoft.com/office/drawing/2014/main" id="{6165E297-3ABD-9B71-80C5-63C7D6B42521}"/>
              </a:ext>
            </a:extLst>
          </p:cNvPr>
          <p:cNvSpPr txBox="1"/>
          <p:nvPr/>
        </p:nvSpPr>
        <p:spPr>
          <a:xfrm>
            <a:off x="185549" y="2677342"/>
            <a:ext cx="2808377" cy="461665"/>
          </a:xfrm>
          <a:prstGeom prst="rect">
            <a:avLst/>
          </a:prstGeom>
          <a:noFill/>
        </p:spPr>
        <p:txBody>
          <a:bodyPr wrap="square" rtlCol="0">
            <a:spAutoFit/>
          </a:bodyPr>
          <a:lstStyle/>
          <a:p>
            <a:pPr algn="ctr"/>
            <a:r>
              <a:rPr lang="en-US" sz="2400"/>
              <a:t>objective</a:t>
            </a:r>
          </a:p>
        </p:txBody>
      </p:sp>
      <p:grpSp>
        <p:nvGrpSpPr>
          <p:cNvPr id="4" name="Group 3">
            <a:extLst>
              <a:ext uri="{FF2B5EF4-FFF2-40B4-BE49-F238E27FC236}">
                <a16:creationId xmlns:a16="http://schemas.microsoft.com/office/drawing/2014/main" id="{AF29D24A-01E9-351C-67CF-86112C864729}"/>
              </a:ext>
            </a:extLst>
          </p:cNvPr>
          <p:cNvGrpSpPr/>
          <p:nvPr/>
        </p:nvGrpSpPr>
        <p:grpSpPr>
          <a:xfrm>
            <a:off x="8933131" y="1084682"/>
            <a:ext cx="2808377" cy="1990428"/>
            <a:chOff x="185549" y="3739670"/>
            <a:chExt cx="2808377" cy="1990428"/>
          </a:xfrm>
        </p:grpSpPr>
        <p:pic>
          <p:nvPicPr>
            <p:cNvPr id="14" name="Graphic 13" descr="Box outline">
              <a:extLst>
                <a:ext uri="{FF2B5EF4-FFF2-40B4-BE49-F238E27FC236}">
                  <a16:creationId xmlns:a16="http://schemas.microsoft.com/office/drawing/2014/main" id="{8FEF9F3F-1991-9EA1-B89D-F0B814F989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662" y="3739670"/>
              <a:ext cx="1499616" cy="1499616"/>
            </a:xfrm>
            <a:prstGeom prst="rect">
              <a:avLst/>
            </a:prstGeom>
          </p:spPr>
        </p:pic>
        <p:sp>
          <p:nvSpPr>
            <p:cNvPr id="20" name="TextBox 19">
              <a:extLst>
                <a:ext uri="{FF2B5EF4-FFF2-40B4-BE49-F238E27FC236}">
                  <a16:creationId xmlns:a16="http://schemas.microsoft.com/office/drawing/2014/main" id="{47B5388C-F2C8-55F7-3B38-287C231ABDD4}"/>
                </a:ext>
              </a:extLst>
            </p:cNvPr>
            <p:cNvSpPr txBox="1"/>
            <p:nvPr/>
          </p:nvSpPr>
          <p:spPr>
            <a:xfrm>
              <a:off x="185549" y="5268433"/>
              <a:ext cx="2808377" cy="461665"/>
            </a:xfrm>
            <a:prstGeom prst="rect">
              <a:avLst/>
            </a:prstGeom>
            <a:noFill/>
          </p:spPr>
          <p:txBody>
            <a:bodyPr wrap="square" rtlCol="0">
              <a:spAutoFit/>
            </a:bodyPr>
            <a:lstStyle/>
            <a:p>
              <a:pPr algn="ctr"/>
              <a:r>
                <a:rPr lang="en-US" sz="2400"/>
                <a:t>Models Overview</a:t>
              </a:r>
            </a:p>
          </p:txBody>
        </p:sp>
      </p:grpSp>
      <p:grpSp>
        <p:nvGrpSpPr>
          <p:cNvPr id="6" name="Group 5">
            <a:extLst>
              <a:ext uri="{FF2B5EF4-FFF2-40B4-BE49-F238E27FC236}">
                <a16:creationId xmlns:a16="http://schemas.microsoft.com/office/drawing/2014/main" id="{095478AD-4582-FEE4-9810-63E82DC5A37B}"/>
              </a:ext>
            </a:extLst>
          </p:cNvPr>
          <p:cNvGrpSpPr/>
          <p:nvPr/>
        </p:nvGrpSpPr>
        <p:grpSpPr>
          <a:xfrm>
            <a:off x="9340899" y="4235380"/>
            <a:ext cx="2808377" cy="1990428"/>
            <a:chOff x="4686229" y="3739670"/>
            <a:chExt cx="2808377" cy="1990428"/>
          </a:xfrm>
        </p:grpSpPr>
        <p:pic>
          <p:nvPicPr>
            <p:cNvPr id="16" name="Graphic 15" descr="Presentation with pie chart outline">
              <a:extLst>
                <a:ext uri="{FF2B5EF4-FFF2-40B4-BE49-F238E27FC236}">
                  <a16:creationId xmlns:a16="http://schemas.microsoft.com/office/drawing/2014/main" id="{B591DBC6-C2BD-E333-7E21-AF16D289B3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42342" y="3739670"/>
              <a:ext cx="1499616" cy="1499616"/>
            </a:xfrm>
            <a:prstGeom prst="rect">
              <a:avLst/>
            </a:prstGeom>
          </p:spPr>
        </p:pic>
        <p:sp>
          <p:nvSpPr>
            <p:cNvPr id="21" name="TextBox 20">
              <a:extLst>
                <a:ext uri="{FF2B5EF4-FFF2-40B4-BE49-F238E27FC236}">
                  <a16:creationId xmlns:a16="http://schemas.microsoft.com/office/drawing/2014/main" id="{B9F8934C-AA22-F146-F49D-A0E66F163C96}"/>
                </a:ext>
              </a:extLst>
            </p:cNvPr>
            <p:cNvSpPr txBox="1"/>
            <p:nvPr/>
          </p:nvSpPr>
          <p:spPr>
            <a:xfrm>
              <a:off x="4686229" y="5268433"/>
              <a:ext cx="2808377" cy="461665"/>
            </a:xfrm>
            <a:prstGeom prst="rect">
              <a:avLst/>
            </a:prstGeom>
            <a:noFill/>
          </p:spPr>
          <p:txBody>
            <a:bodyPr wrap="square" rtlCol="0">
              <a:spAutoFit/>
            </a:bodyPr>
            <a:lstStyle/>
            <a:p>
              <a:pPr algn="ctr"/>
              <a:r>
                <a:rPr lang="en-US" sz="2400"/>
                <a:t>Results</a:t>
              </a:r>
            </a:p>
          </p:txBody>
        </p:sp>
      </p:grpSp>
      <p:grpSp>
        <p:nvGrpSpPr>
          <p:cNvPr id="8" name="Group 7">
            <a:extLst>
              <a:ext uri="{FF2B5EF4-FFF2-40B4-BE49-F238E27FC236}">
                <a16:creationId xmlns:a16="http://schemas.microsoft.com/office/drawing/2014/main" id="{4AC59FC8-A34B-7D6B-9990-490719F98F67}"/>
              </a:ext>
            </a:extLst>
          </p:cNvPr>
          <p:cNvGrpSpPr/>
          <p:nvPr/>
        </p:nvGrpSpPr>
        <p:grpSpPr>
          <a:xfrm>
            <a:off x="-2589" y="4235380"/>
            <a:ext cx="2777486" cy="1835969"/>
            <a:chOff x="9185178" y="3739670"/>
            <a:chExt cx="2808377" cy="1990428"/>
          </a:xfrm>
        </p:grpSpPr>
        <p:pic>
          <p:nvPicPr>
            <p:cNvPr id="18" name="Graphic 17" descr="Stopwatch 25% with solid fill">
              <a:extLst>
                <a:ext uri="{FF2B5EF4-FFF2-40B4-BE49-F238E27FC236}">
                  <a16:creationId xmlns:a16="http://schemas.microsoft.com/office/drawing/2014/main" id="{4D7F5F0A-2E27-7F5F-26C2-0F462804FC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39559" y="3739670"/>
              <a:ext cx="1499616" cy="1499616"/>
            </a:xfrm>
            <a:prstGeom prst="rect">
              <a:avLst/>
            </a:prstGeom>
          </p:spPr>
        </p:pic>
        <p:sp>
          <p:nvSpPr>
            <p:cNvPr id="22" name="TextBox 21">
              <a:extLst>
                <a:ext uri="{FF2B5EF4-FFF2-40B4-BE49-F238E27FC236}">
                  <a16:creationId xmlns:a16="http://schemas.microsoft.com/office/drawing/2014/main" id="{310E66DD-A72B-82F7-F2EF-DB7EC0EAFCD0}"/>
                </a:ext>
              </a:extLst>
            </p:cNvPr>
            <p:cNvSpPr txBox="1"/>
            <p:nvPr/>
          </p:nvSpPr>
          <p:spPr>
            <a:xfrm>
              <a:off x="9185178" y="5268433"/>
              <a:ext cx="2808377" cy="461665"/>
            </a:xfrm>
            <a:prstGeom prst="rect">
              <a:avLst/>
            </a:prstGeom>
            <a:noFill/>
          </p:spPr>
          <p:txBody>
            <a:bodyPr wrap="square" rtlCol="0">
              <a:spAutoFit/>
            </a:bodyPr>
            <a:lstStyle/>
            <a:p>
              <a:pPr algn="ctr"/>
              <a:r>
                <a:rPr lang="en-US" sz="2400"/>
                <a:t>Future Scope</a:t>
              </a:r>
            </a:p>
          </p:txBody>
        </p:sp>
      </p:grpSp>
      <p:sp>
        <p:nvSpPr>
          <p:cNvPr id="10" name="Arrow: Chevron 9">
            <a:extLst>
              <a:ext uri="{FF2B5EF4-FFF2-40B4-BE49-F238E27FC236}">
                <a16:creationId xmlns:a16="http://schemas.microsoft.com/office/drawing/2014/main" id="{3D6A080B-2119-B059-BE62-6A680E948153}"/>
              </a:ext>
            </a:extLst>
          </p:cNvPr>
          <p:cNvSpPr/>
          <p:nvPr/>
        </p:nvSpPr>
        <p:spPr>
          <a:xfrm>
            <a:off x="2338474" y="1522239"/>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AA87A0C3-D2D6-C14E-36DA-4BD5223DBA30}"/>
              </a:ext>
            </a:extLst>
          </p:cNvPr>
          <p:cNvSpPr/>
          <p:nvPr/>
        </p:nvSpPr>
        <p:spPr>
          <a:xfrm>
            <a:off x="5388277" y="1496923"/>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4BD35E02-4740-D4AA-7487-C60E7C091F56}"/>
              </a:ext>
            </a:extLst>
          </p:cNvPr>
          <p:cNvSpPr/>
          <p:nvPr/>
        </p:nvSpPr>
        <p:spPr>
          <a:xfrm rot="5400000">
            <a:off x="10519692" y="3364708"/>
            <a:ext cx="461665" cy="458833"/>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C2B90F57-D1B0-31F8-8E19-B7F46FB4BBD5}"/>
              </a:ext>
            </a:extLst>
          </p:cNvPr>
          <p:cNvSpPr/>
          <p:nvPr/>
        </p:nvSpPr>
        <p:spPr>
          <a:xfrm rot="10800000">
            <a:off x="9028585" y="4480004"/>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36980384-07BD-BC8D-DA92-E9B02CE5D232}"/>
              </a:ext>
            </a:extLst>
          </p:cNvPr>
          <p:cNvSpPr/>
          <p:nvPr/>
        </p:nvSpPr>
        <p:spPr>
          <a:xfrm rot="10800000">
            <a:off x="2161489" y="4480004"/>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Graphic 10" descr="Box outline">
            <a:extLst>
              <a:ext uri="{FF2B5EF4-FFF2-40B4-BE49-F238E27FC236}">
                <a16:creationId xmlns:a16="http://schemas.microsoft.com/office/drawing/2014/main" id="{B10698C7-E280-B993-6452-E34149E8B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4752" y="4233596"/>
            <a:ext cx="1499616" cy="1499616"/>
          </a:xfrm>
          <a:prstGeom prst="rect">
            <a:avLst/>
          </a:prstGeom>
        </p:spPr>
      </p:pic>
      <p:sp>
        <p:nvSpPr>
          <p:cNvPr id="12" name="TextBox 11">
            <a:extLst>
              <a:ext uri="{FF2B5EF4-FFF2-40B4-BE49-F238E27FC236}">
                <a16:creationId xmlns:a16="http://schemas.microsoft.com/office/drawing/2014/main" id="{3C05B285-FD22-33EE-869E-2C3295F25CCC}"/>
              </a:ext>
            </a:extLst>
          </p:cNvPr>
          <p:cNvSpPr txBox="1"/>
          <p:nvPr/>
        </p:nvSpPr>
        <p:spPr>
          <a:xfrm>
            <a:off x="2758867" y="2683192"/>
            <a:ext cx="2808377" cy="461665"/>
          </a:xfrm>
          <a:prstGeom prst="rect">
            <a:avLst/>
          </a:prstGeom>
          <a:noFill/>
        </p:spPr>
        <p:txBody>
          <a:bodyPr wrap="square" lIns="91440" tIns="45720" rIns="91440" bIns="45720" rtlCol="0" anchor="t">
            <a:spAutoFit/>
          </a:bodyPr>
          <a:lstStyle/>
          <a:p>
            <a:pPr algn="ctr"/>
            <a:r>
              <a:rPr lang="en-US" sz="2400">
                <a:cs typeface="Calibri"/>
              </a:rPr>
              <a:t>Process</a:t>
            </a:r>
          </a:p>
        </p:txBody>
      </p:sp>
      <p:pic>
        <p:nvPicPr>
          <p:cNvPr id="13" name="Graphic 10" descr="Workflow outline">
            <a:extLst>
              <a:ext uri="{FF2B5EF4-FFF2-40B4-BE49-F238E27FC236}">
                <a16:creationId xmlns:a16="http://schemas.microsoft.com/office/drawing/2014/main" id="{B2F78F7D-D673-03F8-CB83-F5D4414DD9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13282" y="1180707"/>
            <a:ext cx="1503079" cy="1503079"/>
          </a:xfrm>
          <a:prstGeom prst="rect">
            <a:avLst/>
          </a:prstGeom>
        </p:spPr>
      </p:pic>
      <p:grpSp>
        <p:nvGrpSpPr>
          <p:cNvPr id="23" name="Group 22">
            <a:extLst>
              <a:ext uri="{FF2B5EF4-FFF2-40B4-BE49-F238E27FC236}">
                <a16:creationId xmlns:a16="http://schemas.microsoft.com/office/drawing/2014/main" id="{39212667-1E96-6312-1A06-AD4208053685}"/>
              </a:ext>
            </a:extLst>
          </p:cNvPr>
          <p:cNvGrpSpPr/>
          <p:nvPr/>
        </p:nvGrpSpPr>
        <p:grpSpPr>
          <a:xfrm>
            <a:off x="5808926" y="1177083"/>
            <a:ext cx="2808377" cy="1990428"/>
            <a:chOff x="4686229" y="3739670"/>
            <a:chExt cx="2808377" cy="1990428"/>
          </a:xfrm>
        </p:grpSpPr>
        <p:pic>
          <p:nvPicPr>
            <p:cNvPr id="24" name="Graphic 23" descr="Presentation with pie chart outline">
              <a:extLst>
                <a:ext uri="{FF2B5EF4-FFF2-40B4-BE49-F238E27FC236}">
                  <a16:creationId xmlns:a16="http://schemas.microsoft.com/office/drawing/2014/main" id="{F4B26E89-802E-11C9-90F5-C759DC247C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42342" y="3739670"/>
              <a:ext cx="1499616" cy="1499616"/>
            </a:xfrm>
            <a:prstGeom prst="rect">
              <a:avLst/>
            </a:prstGeom>
          </p:spPr>
        </p:pic>
        <p:sp>
          <p:nvSpPr>
            <p:cNvPr id="27" name="TextBox 26">
              <a:extLst>
                <a:ext uri="{FF2B5EF4-FFF2-40B4-BE49-F238E27FC236}">
                  <a16:creationId xmlns:a16="http://schemas.microsoft.com/office/drawing/2014/main" id="{33B82B8C-1DB6-8EE8-F2FD-CDD6F0F32941}"/>
                </a:ext>
              </a:extLst>
            </p:cNvPr>
            <p:cNvSpPr txBox="1"/>
            <p:nvPr/>
          </p:nvSpPr>
          <p:spPr>
            <a:xfrm>
              <a:off x="4686229" y="5268433"/>
              <a:ext cx="2808377" cy="461665"/>
            </a:xfrm>
            <a:prstGeom prst="rect">
              <a:avLst/>
            </a:prstGeom>
            <a:noFill/>
          </p:spPr>
          <p:txBody>
            <a:bodyPr wrap="square" lIns="91440" tIns="45720" rIns="91440" bIns="45720" rtlCol="0" anchor="t">
              <a:spAutoFit/>
            </a:bodyPr>
            <a:lstStyle/>
            <a:p>
              <a:pPr algn="ctr"/>
              <a:r>
                <a:rPr lang="en-US" sz="2400">
                  <a:cs typeface="Calibri"/>
                </a:rPr>
                <a:t>EDA Findings</a:t>
              </a:r>
            </a:p>
          </p:txBody>
        </p:sp>
      </p:grpSp>
      <p:sp>
        <p:nvSpPr>
          <p:cNvPr id="37" name="Arrow: Chevron 36">
            <a:extLst>
              <a:ext uri="{FF2B5EF4-FFF2-40B4-BE49-F238E27FC236}">
                <a16:creationId xmlns:a16="http://schemas.microsoft.com/office/drawing/2014/main" id="{92993F55-B30F-5CC0-3350-CF0BEF035220}"/>
              </a:ext>
            </a:extLst>
          </p:cNvPr>
          <p:cNvSpPr/>
          <p:nvPr/>
        </p:nvSpPr>
        <p:spPr>
          <a:xfrm>
            <a:off x="8364196" y="1496923"/>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F0555DEB-8D1C-65D9-5717-71738EEED808}"/>
              </a:ext>
            </a:extLst>
          </p:cNvPr>
          <p:cNvSpPr txBox="1"/>
          <p:nvPr/>
        </p:nvSpPr>
        <p:spPr>
          <a:xfrm>
            <a:off x="7005477" y="5628494"/>
            <a:ext cx="2808377" cy="461665"/>
          </a:xfrm>
          <a:prstGeom prst="rect">
            <a:avLst/>
          </a:prstGeom>
          <a:noFill/>
        </p:spPr>
        <p:txBody>
          <a:bodyPr wrap="square" lIns="91440" tIns="45720" rIns="91440" bIns="45720" rtlCol="0" anchor="t">
            <a:spAutoFit/>
          </a:bodyPr>
          <a:lstStyle/>
          <a:p>
            <a:pPr algn="ctr"/>
            <a:r>
              <a:rPr lang="en-US" sz="2400"/>
              <a:t>Metrics Comparision</a:t>
            </a:r>
          </a:p>
        </p:txBody>
      </p:sp>
      <p:sp>
        <p:nvSpPr>
          <p:cNvPr id="40" name="Arrow: Chevron 39">
            <a:extLst>
              <a:ext uri="{FF2B5EF4-FFF2-40B4-BE49-F238E27FC236}">
                <a16:creationId xmlns:a16="http://schemas.microsoft.com/office/drawing/2014/main" id="{7A79EBFF-EAE1-C49C-3FF6-493B4BC8331E}"/>
              </a:ext>
            </a:extLst>
          </p:cNvPr>
          <p:cNvSpPr/>
          <p:nvPr/>
        </p:nvSpPr>
        <p:spPr>
          <a:xfrm rot="10800000">
            <a:off x="6588125" y="4582977"/>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Graphic 2" descr="Brainstorm outline">
            <a:extLst>
              <a:ext uri="{FF2B5EF4-FFF2-40B4-BE49-F238E27FC236}">
                <a16:creationId xmlns:a16="http://schemas.microsoft.com/office/drawing/2014/main" id="{A2BBF085-7BAC-E78B-3A8A-9B4A70C6B7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09286" y="4238368"/>
            <a:ext cx="1192427" cy="1213021"/>
          </a:xfrm>
          <a:prstGeom prst="rect">
            <a:avLst/>
          </a:prstGeom>
        </p:spPr>
      </p:pic>
      <p:sp>
        <p:nvSpPr>
          <p:cNvPr id="28" name="TextBox 27">
            <a:extLst>
              <a:ext uri="{FF2B5EF4-FFF2-40B4-BE49-F238E27FC236}">
                <a16:creationId xmlns:a16="http://schemas.microsoft.com/office/drawing/2014/main" id="{6E84B443-1CF5-0826-1C08-0B1A5D817066}"/>
              </a:ext>
            </a:extLst>
          </p:cNvPr>
          <p:cNvSpPr txBox="1"/>
          <p:nvPr/>
        </p:nvSpPr>
        <p:spPr>
          <a:xfrm>
            <a:off x="4499110" y="5669408"/>
            <a:ext cx="2808377" cy="830997"/>
          </a:xfrm>
          <a:prstGeom prst="rect">
            <a:avLst/>
          </a:prstGeom>
          <a:noFill/>
        </p:spPr>
        <p:txBody>
          <a:bodyPr wrap="square" lIns="91440" tIns="45720" rIns="91440" bIns="45720" rtlCol="0" anchor="t">
            <a:spAutoFit/>
          </a:bodyPr>
          <a:lstStyle/>
          <a:p>
            <a:pPr algn="ctr"/>
            <a:r>
              <a:rPr lang="en-US" sz="2400">
                <a:cs typeface="Calibri"/>
              </a:rPr>
              <a:t>Key Findings</a:t>
            </a:r>
          </a:p>
          <a:p>
            <a:pPr algn="ctr"/>
            <a:r>
              <a:rPr lang="en-US" sz="2400">
                <a:cs typeface="Calibri"/>
              </a:rPr>
              <a:t>Limitations</a:t>
            </a:r>
          </a:p>
        </p:txBody>
      </p:sp>
      <p:sp>
        <p:nvSpPr>
          <p:cNvPr id="29" name="Arrow: Chevron 28">
            <a:extLst>
              <a:ext uri="{FF2B5EF4-FFF2-40B4-BE49-F238E27FC236}">
                <a16:creationId xmlns:a16="http://schemas.microsoft.com/office/drawing/2014/main" id="{6BA5D41D-E113-02EF-0DE2-22856441CFF0}"/>
              </a:ext>
            </a:extLst>
          </p:cNvPr>
          <p:cNvSpPr/>
          <p:nvPr/>
        </p:nvSpPr>
        <p:spPr>
          <a:xfrm rot="10800000">
            <a:off x="4497773" y="4582977"/>
            <a:ext cx="838686" cy="797850"/>
          </a:xfrm>
          <a:prstGeom prst="chevron">
            <a:avLst/>
          </a:prstGeom>
          <a:solidFill>
            <a:srgbClr val="FAD0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phic 30" descr="Boardroom with solid fill">
            <a:extLst>
              <a:ext uri="{FF2B5EF4-FFF2-40B4-BE49-F238E27FC236}">
                <a16:creationId xmlns:a16="http://schemas.microsoft.com/office/drawing/2014/main" id="{B8DE2C73-B298-F114-698D-0D155D1FB9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7746" y="4238366"/>
            <a:ext cx="1233615" cy="1223319"/>
          </a:xfrm>
          <a:prstGeom prst="rect">
            <a:avLst/>
          </a:prstGeom>
        </p:spPr>
      </p:pic>
      <p:sp>
        <p:nvSpPr>
          <p:cNvPr id="33" name="TextBox 32">
            <a:extLst>
              <a:ext uri="{FF2B5EF4-FFF2-40B4-BE49-F238E27FC236}">
                <a16:creationId xmlns:a16="http://schemas.microsoft.com/office/drawing/2014/main" id="{9E8AE093-8FC6-AF6E-E6B5-8C387402AD98}"/>
              </a:ext>
            </a:extLst>
          </p:cNvPr>
          <p:cNvSpPr txBox="1"/>
          <p:nvPr/>
        </p:nvSpPr>
        <p:spPr>
          <a:xfrm>
            <a:off x="2157784" y="5628219"/>
            <a:ext cx="2808377" cy="461665"/>
          </a:xfrm>
          <a:prstGeom prst="rect">
            <a:avLst/>
          </a:prstGeom>
          <a:noFill/>
        </p:spPr>
        <p:txBody>
          <a:bodyPr wrap="square" lIns="91440" tIns="45720" rIns="91440" bIns="45720" rtlCol="0" anchor="t">
            <a:spAutoFit/>
          </a:bodyPr>
          <a:lstStyle/>
          <a:p>
            <a:pPr algn="ctr"/>
            <a:r>
              <a:rPr lang="en-US" sz="2400">
                <a:cs typeface="Calibri"/>
              </a:rPr>
              <a:t>Business </a:t>
            </a:r>
            <a:r>
              <a:rPr lang="en-US" sz="2400" err="1">
                <a:cs typeface="Calibri"/>
              </a:rPr>
              <a:t>Usecases</a:t>
            </a:r>
          </a:p>
        </p:txBody>
      </p:sp>
    </p:spTree>
    <p:extLst>
      <p:ext uri="{BB962C8B-B14F-4D97-AF65-F5344CB8AC3E}">
        <p14:creationId xmlns:p14="http://schemas.microsoft.com/office/powerpoint/2010/main" val="6183341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E7E4-E0AC-158F-9704-1AFC982ECAEF}"/>
              </a:ext>
            </a:extLst>
          </p:cNvPr>
          <p:cNvSpPr>
            <a:spLocks noGrp="1"/>
          </p:cNvSpPr>
          <p:nvPr>
            <p:ph type="title"/>
          </p:nvPr>
        </p:nvSpPr>
        <p:spPr/>
        <p:txBody>
          <a:bodyPr>
            <a:normAutofit/>
          </a:bodyPr>
          <a:lstStyle/>
          <a:p>
            <a:r>
              <a:rPr lang="en-IN"/>
              <a:t>Timeseries Forecasting using </a:t>
            </a:r>
            <a:r>
              <a:rPr lang="en-IN" err="1"/>
              <a:t>LLm's</a:t>
            </a:r>
            <a:r>
              <a:rPr lang="en-IN"/>
              <a:t> / Gen AI</a:t>
            </a:r>
          </a:p>
        </p:txBody>
      </p:sp>
      <p:sp>
        <p:nvSpPr>
          <p:cNvPr id="3" name="TextBox 2">
            <a:extLst>
              <a:ext uri="{FF2B5EF4-FFF2-40B4-BE49-F238E27FC236}">
                <a16:creationId xmlns:a16="http://schemas.microsoft.com/office/drawing/2014/main" id="{BCE7E4EB-16BE-91BA-7695-925DDBD8243B}"/>
              </a:ext>
            </a:extLst>
          </p:cNvPr>
          <p:cNvSpPr txBox="1"/>
          <p:nvPr/>
        </p:nvSpPr>
        <p:spPr>
          <a:xfrm>
            <a:off x="5820795" y="851626"/>
            <a:ext cx="6107289" cy="2031325"/>
          </a:xfrm>
          <a:prstGeom prst="rect">
            <a:avLst/>
          </a:prstGeom>
          <a:noFill/>
        </p:spPr>
        <p:txBody>
          <a:bodyPr wrap="square" lIns="91440" tIns="45720" rIns="91440" bIns="45720" rtlCol="0" anchor="t">
            <a:spAutoFit/>
          </a:bodyPr>
          <a:lstStyle/>
          <a:p>
            <a:r>
              <a:rPr lang="en-US">
                <a:highlight>
                  <a:srgbClr val="F5F5F5"/>
                </a:highlight>
                <a:ea typeface="+mn-lt"/>
                <a:cs typeface="+mn-lt"/>
              </a:rPr>
              <a:t>Time series forecasting is a crucial task in finance, allowing investors and analysts to make informed decisions about stock prices. This project explores the application of Large Language Models (LLM) and General Artificial Intelligence (Gen AI) methods, to forecast Tesla's stock price. We evaluate the performance of various models on the Tesla stock price data set.</a:t>
            </a:r>
            <a:endParaRPr lang="en-US"/>
          </a:p>
        </p:txBody>
      </p:sp>
      <p:pic>
        <p:nvPicPr>
          <p:cNvPr id="1026" name="Picture 2" descr="An introduction to time series forecasting | InfoWorld">
            <a:extLst>
              <a:ext uri="{FF2B5EF4-FFF2-40B4-BE49-F238E27FC236}">
                <a16:creationId xmlns:a16="http://schemas.microsoft.com/office/drawing/2014/main" id="{F66B6744-7F2A-B572-D0C8-3B7EBFCD3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22" y="787401"/>
            <a:ext cx="5317067" cy="3544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7">
            <a:extLst>
              <a:ext uri="{FF2B5EF4-FFF2-40B4-BE49-F238E27FC236}">
                <a16:creationId xmlns:a16="http://schemas.microsoft.com/office/drawing/2014/main" id="{E79565EE-ACFC-1C01-2533-4BBF35CB8A63}"/>
              </a:ext>
            </a:extLst>
          </p:cNvPr>
          <p:cNvSpPr txBox="1"/>
          <p:nvPr/>
        </p:nvSpPr>
        <p:spPr>
          <a:xfrm>
            <a:off x="681336" y="4789954"/>
            <a:ext cx="472302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r>
              <a:rPr lang="en-US" b="1">
                <a:ea typeface="+mn-lt"/>
                <a:cs typeface="+mn-lt"/>
              </a:rPr>
              <a:t>Objective:</a:t>
            </a:r>
            <a:endParaRPr lang="en-US">
              <a:ea typeface="+mn-lt"/>
              <a:cs typeface="+mn-lt"/>
            </a:endParaRPr>
          </a:p>
          <a:p>
            <a:pPr marL="285750" indent="-285750">
              <a:buFont typeface="Arial"/>
              <a:buChar char="•"/>
            </a:pPr>
            <a:r>
              <a:rPr lang="en-US" b="1">
                <a:ea typeface="+mn-lt"/>
                <a:cs typeface="+mn-lt"/>
              </a:rPr>
              <a:t>Explore and Compare Models</a:t>
            </a:r>
            <a:r>
              <a:rPr lang="en-US">
                <a:ea typeface="+mn-lt"/>
                <a:cs typeface="+mn-lt"/>
              </a:rPr>
              <a:t>: </a:t>
            </a:r>
            <a:endParaRPr lang="en-US">
              <a:cs typeface="Calibri"/>
            </a:endParaRPr>
          </a:p>
          <a:p>
            <a:pPr marL="285750" indent="-285750">
              <a:buFont typeface="Arial"/>
              <a:buChar char="•"/>
            </a:pPr>
            <a:r>
              <a:rPr lang="en-US" b="1">
                <a:ea typeface="+mn-lt"/>
                <a:cs typeface="+mn-lt"/>
              </a:rPr>
              <a:t>Develop Accurate Forecasting Models</a:t>
            </a:r>
            <a:r>
              <a:rPr lang="en-US">
                <a:ea typeface="+mn-lt"/>
                <a:cs typeface="+mn-lt"/>
              </a:rPr>
              <a:t>: </a:t>
            </a:r>
          </a:p>
          <a:p>
            <a:pPr marL="285750" indent="-285750">
              <a:buFont typeface="Arial"/>
              <a:buChar char="•"/>
            </a:pPr>
            <a:r>
              <a:rPr lang="en-US" b="1">
                <a:ea typeface="+mn-lt"/>
                <a:cs typeface="+mn-lt"/>
              </a:rPr>
              <a:t>Evaluate and Select the Best Model</a:t>
            </a:r>
            <a:r>
              <a:rPr lang="en-US">
                <a:ea typeface="+mn-lt"/>
                <a:cs typeface="+mn-lt"/>
              </a:rPr>
              <a:t>: </a:t>
            </a:r>
            <a:endParaRPr lang="en-US">
              <a:cs typeface="Calibri"/>
            </a:endParaRPr>
          </a:p>
        </p:txBody>
      </p:sp>
      <p:sp>
        <p:nvSpPr>
          <p:cNvPr id="5" name="TextBox 3">
            <a:extLst>
              <a:ext uri="{FF2B5EF4-FFF2-40B4-BE49-F238E27FC236}">
                <a16:creationId xmlns:a16="http://schemas.microsoft.com/office/drawing/2014/main" id="{49A596D3-60CC-89B7-C0EB-067C40A72427}"/>
              </a:ext>
            </a:extLst>
          </p:cNvPr>
          <p:cNvSpPr txBox="1"/>
          <p:nvPr/>
        </p:nvSpPr>
        <p:spPr>
          <a:xfrm>
            <a:off x="5829342" y="3543912"/>
            <a:ext cx="6092345"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143" rtl="0" eaLnBrk="1" latinLnBrk="0" hangingPunct="1">
              <a:defRPr sz="1800" kern="1200">
                <a:solidFill>
                  <a:schemeClr val="tx1"/>
                </a:solidFill>
                <a:latin typeface="+mn-lt"/>
                <a:ea typeface="+mn-ea"/>
                <a:cs typeface="+mn-cs"/>
              </a:defRPr>
            </a:lvl1pPr>
            <a:lvl2pPr marL="457074"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6" algn="l" defTabSz="914143" rtl="0" eaLnBrk="1" latinLnBrk="0" hangingPunct="1">
              <a:defRPr sz="1800" kern="1200">
                <a:solidFill>
                  <a:schemeClr val="tx1"/>
                </a:solidFill>
                <a:latin typeface="+mn-lt"/>
                <a:ea typeface="+mn-ea"/>
                <a:cs typeface="+mn-cs"/>
              </a:defRPr>
            </a:lvl4pPr>
            <a:lvl5pPr marL="1828288" algn="l" defTabSz="914143" rtl="0" eaLnBrk="1" latinLnBrk="0" hangingPunct="1">
              <a:defRPr sz="1800" kern="1200">
                <a:solidFill>
                  <a:schemeClr val="tx1"/>
                </a:solidFill>
                <a:latin typeface="+mn-lt"/>
                <a:ea typeface="+mn-ea"/>
                <a:cs typeface="+mn-cs"/>
              </a:defRPr>
            </a:lvl5pPr>
            <a:lvl6pPr marL="2285361" algn="l" defTabSz="914143" rtl="0" eaLnBrk="1" latinLnBrk="0" hangingPunct="1">
              <a:defRPr sz="1800" kern="1200">
                <a:solidFill>
                  <a:schemeClr val="tx1"/>
                </a:solidFill>
                <a:latin typeface="+mn-lt"/>
                <a:ea typeface="+mn-ea"/>
                <a:cs typeface="+mn-cs"/>
              </a:defRPr>
            </a:lvl6pPr>
            <a:lvl7pPr marL="2742434" algn="l" defTabSz="914143" rtl="0" eaLnBrk="1" latinLnBrk="0" hangingPunct="1">
              <a:defRPr sz="1800" kern="1200">
                <a:solidFill>
                  <a:schemeClr val="tx1"/>
                </a:solidFill>
                <a:latin typeface="+mn-lt"/>
                <a:ea typeface="+mn-ea"/>
                <a:cs typeface="+mn-cs"/>
              </a:defRPr>
            </a:lvl7pPr>
            <a:lvl8pPr marL="3199503"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a:lstStyle>
          <a:p>
            <a:r>
              <a:rPr lang="en-US" b="1"/>
              <a:t>Problem Statement &amp; Description :</a:t>
            </a:r>
            <a:r>
              <a:rPr lang="en-US">
                <a:ea typeface="+mn-lt"/>
                <a:cs typeface="+mn-lt"/>
              </a:rPr>
              <a:t>Traditional models struggle with financial data</a:t>
            </a:r>
            <a:br>
              <a:rPr lang="en-US">
                <a:ea typeface="+mn-lt"/>
                <a:cs typeface="+mn-lt"/>
              </a:rPr>
            </a:br>
            <a:r>
              <a:rPr lang="en-US">
                <a:ea typeface="+mn-lt"/>
                <a:cs typeface="+mn-lt"/>
              </a:rPr>
              <a:t> LLMs are emerging to revolutionize time series forecasting, capturing complex patterns, handling noisy data, and adapting to changing markets, leading to:</a:t>
            </a:r>
            <a:endParaRPr lang="en-US"/>
          </a:p>
          <a:p>
            <a:pPr marL="285750" indent="-285750">
              <a:buFont typeface="Arial"/>
              <a:buChar char="•"/>
            </a:pPr>
            <a:r>
              <a:rPr lang="en-US">
                <a:ea typeface="+mn-lt"/>
                <a:cs typeface="+mn-lt"/>
              </a:rPr>
              <a:t>Enhanced decision-making</a:t>
            </a:r>
            <a:endParaRPr lang="en-US"/>
          </a:p>
          <a:p>
            <a:pPr marL="285750" indent="-285750">
              <a:buFont typeface="Arial"/>
              <a:buChar char="•"/>
            </a:pPr>
            <a:r>
              <a:rPr lang="en-US">
                <a:ea typeface="+mn-lt"/>
                <a:cs typeface="+mn-lt"/>
              </a:rPr>
              <a:t>Improved risk management</a:t>
            </a:r>
            <a:endParaRPr lang="en-US"/>
          </a:p>
          <a:p>
            <a:pPr marL="285750" indent="-285750">
              <a:buFont typeface="Arial"/>
              <a:buChar char="•"/>
            </a:pPr>
            <a:r>
              <a:rPr lang="en-US">
                <a:ea typeface="+mn-lt"/>
                <a:cs typeface="+mn-lt"/>
              </a:rPr>
              <a:t>New predictive analytics opportunities</a:t>
            </a:r>
            <a:endParaRPr lang="en-US"/>
          </a:p>
          <a:p>
            <a:pPr marL="285750" indent="-285750">
              <a:buFont typeface="Arial"/>
              <a:buChar char="•"/>
            </a:pPr>
            <a:r>
              <a:rPr lang="en-US">
                <a:ea typeface="+mn-lt"/>
                <a:cs typeface="+mn-lt"/>
              </a:rPr>
              <a:t>Transformation of financial forecasting</a:t>
            </a:r>
            <a:endParaRPr lang="en-US"/>
          </a:p>
          <a:p>
            <a:pPr algn="l"/>
            <a:endParaRPr lang="en-US" b="1">
              <a:cs typeface="Calibri"/>
            </a:endParaRPr>
          </a:p>
        </p:txBody>
      </p:sp>
    </p:spTree>
    <p:extLst>
      <p:ext uri="{BB962C8B-B14F-4D97-AF65-F5344CB8AC3E}">
        <p14:creationId xmlns:p14="http://schemas.microsoft.com/office/powerpoint/2010/main" val="16173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D300"/>
                </a:solidFill>
                <a:latin typeface="Calibri"/>
                <a:cs typeface="Calibri"/>
              </a:rPr>
              <a:t>Process of the time series forecasting</a:t>
            </a:r>
          </a:p>
        </p:txBody>
      </p:sp>
      <p:pic>
        <p:nvPicPr>
          <p:cNvPr id="3" name="Picture 2" descr="A diagram of a process&#10;&#10;Description automatically generated">
            <a:extLst>
              <a:ext uri="{FF2B5EF4-FFF2-40B4-BE49-F238E27FC236}">
                <a16:creationId xmlns:a16="http://schemas.microsoft.com/office/drawing/2014/main" id="{C3DC12B4-DF83-948C-1C2F-DA80EA3A5DED}"/>
              </a:ext>
            </a:extLst>
          </p:cNvPr>
          <p:cNvPicPr>
            <a:picLocks noChangeAspect="1"/>
          </p:cNvPicPr>
          <p:nvPr/>
        </p:nvPicPr>
        <p:blipFill>
          <a:blip r:embed="rId3"/>
          <a:stretch>
            <a:fillRect/>
          </a:stretch>
        </p:blipFill>
        <p:spPr>
          <a:xfrm>
            <a:off x="900" y="933965"/>
            <a:ext cx="5229225" cy="5257800"/>
          </a:xfrm>
          <a:prstGeom prst="rect">
            <a:avLst/>
          </a:prstGeom>
        </p:spPr>
      </p:pic>
      <p:sp>
        <p:nvSpPr>
          <p:cNvPr id="6" name="TextBox 5">
            <a:extLst>
              <a:ext uri="{FF2B5EF4-FFF2-40B4-BE49-F238E27FC236}">
                <a16:creationId xmlns:a16="http://schemas.microsoft.com/office/drawing/2014/main" id="{633C8356-C583-E575-838B-882161C1F032}"/>
              </a:ext>
            </a:extLst>
          </p:cNvPr>
          <p:cNvSpPr txBox="1"/>
          <p:nvPr/>
        </p:nvSpPr>
        <p:spPr>
          <a:xfrm>
            <a:off x="5424523" y="929901"/>
            <a:ext cx="6265754"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Data Description :</a:t>
            </a:r>
            <a:r>
              <a:rPr lang="en-US">
                <a:latin typeface="Times New Roman"/>
                <a:ea typeface="+mn-lt"/>
                <a:cs typeface="+mn-lt"/>
              </a:rPr>
              <a:t>The dataset includes 3,509 rows of historical daily Tesla stock prices from June 29, 2010, to June 6, 2024. It features the following columns: Date, Open, High, Low, Close, Volume, and Adjusted Close.</a:t>
            </a:r>
          </a:p>
          <a:p>
            <a:endParaRPr lang="en-US">
              <a:latin typeface="Times New Roman"/>
              <a:cs typeface="Calibri"/>
            </a:endParaRPr>
          </a:p>
          <a:p>
            <a:r>
              <a:rPr lang="en-US" b="1">
                <a:latin typeface="Times New Roman"/>
                <a:cs typeface="Calibri"/>
              </a:rPr>
              <a:t>Exploratory Data Analysis :</a:t>
            </a:r>
          </a:p>
          <a:p>
            <a:r>
              <a:rPr lang="en-US" b="1">
                <a:ea typeface="+mn-lt"/>
                <a:cs typeface="+mn-lt"/>
              </a:rPr>
              <a:t>Exploratory Data Analysis (EDA)</a:t>
            </a:r>
            <a:endParaRPr lang="en-US"/>
          </a:p>
          <a:p>
            <a:r>
              <a:rPr lang="en-US" b="1">
                <a:ea typeface="+mn-lt"/>
                <a:cs typeface="+mn-lt"/>
              </a:rPr>
              <a:t>Data Preprocessing</a:t>
            </a:r>
            <a:endParaRPr lang="en-US"/>
          </a:p>
          <a:p>
            <a:pPr marL="285750" indent="-285750">
              <a:buFont typeface="Arial"/>
              <a:buChar char="•"/>
            </a:pPr>
            <a:r>
              <a:rPr lang="en-US">
                <a:ea typeface="+mn-lt"/>
                <a:cs typeface="+mn-lt"/>
              </a:rPr>
              <a:t>Sorted data by date</a:t>
            </a:r>
            <a:endParaRPr lang="en-US"/>
          </a:p>
          <a:p>
            <a:pPr marL="285750" indent="-285750">
              <a:buFont typeface="Arial"/>
              <a:buChar char="•"/>
            </a:pPr>
            <a:r>
              <a:rPr lang="en-US">
                <a:ea typeface="+mn-lt"/>
                <a:cs typeface="+mn-lt"/>
              </a:rPr>
              <a:t>Selected 'Close' price for analysis</a:t>
            </a:r>
            <a:endParaRPr lang="en-US"/>
          </a:p>
          <a:p>
            <a:r>
              <a:rPr lang="en-US" b="1">
                <a:ea typeface="+mn-lt"/>
                <a:cs typeface="+mn-lt"/>
              </a:rPr>
              <a:t>Handling Non-Continuous Time Stamps</a:t>
            </a:r>
            <a:endParaRPr lang="en-US"/>
          </a:p>
          <a:p>
            <a:pPr marL="285750" indent="-285750">
              <a:buFont typeface="Arial"/>
              <a:buChar char="•"/>
            </a:pPr>
            <a:r>
              <a:rPr lang="en-US">
                <a:ea typeface="+mn-lt"/>
                <a:cs typeface="+mn-lt"/>
              </a:rPr>
              <a:t>No missing values</a:t>
            </a:r>
            <a:endParaRPr lang="en-US"/>
          </a:p>
          <a:p>
            <a:pPr marL="285750" indent="-285750">
              <a:buFont typeface="Arial"/>
              <a:buChar char="•"/>
            </a:pPr>
            <a:r>
              <a:rPr lang="en-US">
                <a:ea typeface="+mn-lt"/>
                <a:cs typeface="+mn-lt"/>
              </a:rPr>
              <a:t>Addressed non-trading days using business days as index and Forward Fill (</a:t>
            </a:r>
            <a:r>
              <a:rPr lang="en-US" err="1">
                <a:ea typeface="+mn-lt"/>
                <a:cs typeface="+mn-lt"/>
              </a:rPr>
              <a:t>Ffill</a:t>
            </a:r>
            <a:r>
              <a:rPr lang="en-US">
                <a:ea typeface="+mn-lt"/>
                <a:cs typeface="+mn-lt"/>
              </a:rPr>
              <a:t>) method</a:t>
            </a:r>
            <a:endParaRPr lang="en-US"/>
          </a:p>
          <a:p>
            <a:r>
              <a:rPr lang="en-US" b="1">
                <a:ea typeface="+mn-lt"/>
                <a:cs typeface="+mn-lt"/>
              </a:rPr>
              <a:t>Feature Selection</a:t>
            </a:r>
            <a:endParaRPr lang="en-US"/>
          </a:p>
          <a:p>
            <a:pPr marL="285750" indent="-285750">
              <a:buFont typeface="Arial"/>
              <a:buChar char="•"/>
            </a:pPr>
            <a:r>
              <a:rPr lang="en-US">
                <a:ea typeface="+mn-lt"/>
                <a:cs typeface="+mn-lt"/>
              </a:rPr>
              <a:t>Time (Index): captures temporal dependencies and patterns</a:t>
            </a:r>
            <a:endParaRPr lang="en-US"/>
          </a:p>
          <a:p>
            <a:pPr marL="285750" indent="-285750">
              <a:buFont typeface="Arial"/>
              <a:buChar char="•"/>
            </a:pPr>
            <a:r>
              <a:rPr lang="en-US">
                <a:ea typeface="+mn-lt"/>
                <a:cs typeface="+mn-lt"/>
              </a:rPr>
              <a:t>Closing Price: most critical feature for forecasting stock prices</a:t>
            </a:r>
            <a:endParaRPr lang="en-US"/>
          </a:p>
          <a:p>
            <a:r>
              <a:rPr lang="en-US" b="1">
                <a:ea typeface="+mn-lt"/>
                <a:cs typeface="+mn-lt"/>
              </a:rPr>
              <a:t>Scaling of Closing Price</a:t>
            </a:r>
            <a:endParaRPr lang="en-US"/>
          </a:p>
          <a:p>
            <a:pPr marL="285750" indent="-285750">
              <a:buFont typeface="Arial"/>
              <a:buChar char="•"/>
            </a:pPr>
            <a:r>
              <a:rPr lang="en-US">
                <a:ea typeface="+mn-lt"/>
                <a:cs typeface="+mn-lt"/>
              </a:rPr>
              <a:t>Normalized closing price data using standard scalar</a:t>
            </a:r>
            <a:endParaRPr lang="en-US"/>
          </a:p>
          <a:p>
            <a:endParaRPr lang="en-US" b="1">
              <a:latin typeface="Times New Roman"/>
              <a:ea typeface="+mn-lt"/>
              <a:cs typeface="+mn-lt"/>
            </a:endParaRPr>
          </a:p>
          <a:p>
            <a:pPr marL="285750" indent="-285750">
              <a:buFont typeface="Arial"/>
              <a:buChar char="•"/>
            </a:pPr>
            <a:endParaRPr lang="en-US"/>
          </a:p>
          <a:p>
            <a:endParaRPr lang="en-US" b="1">
              <a:cs typeface="Calibri"/>
            </a:endParaRPr>
          </a:p>
          <a:p>
            <a:endParaRPr lang="en-US">
              <a:latin typeface="Calibri"/>
              <a:cs typeface="Calibri"/>
            </a:endParaRPr>
          </a:p>
          <a:p>
            <a:endParaRPr lang="en-US" b="1">
              <a:latin typeface="Times New Roman"/>
              <a:cs typeface="Calibri"/>
            </a:endParaRPr>
          </a:p>
        </p:txBody>
      </p:sp>
    </p:spTree>
    <p:extLst>
      <p:ext uri="{BB962C8B-B14F-4D97-AF65-F5344CB8AC3E}">
        <p14:creationId xmlns:p14="http://schemas.microsoft.com/office/powerpoint/2010/main" val="31127752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D300"/>
                </a:solidFill>
                <a:latin typeface="Calibri"/>
                <a:cs typeface="Calibri"/>
              </a:rPr>
              <a:t>Findings from EDA</a:t>
            </a:r>
          </a:p>
        </p:txBody>
      </p:sp>
      <p:sp>
        <p:nvSpPr>
          <p:cNvPr id="13" name="TextBox 12">
            <a:extLst>
              <a:ext uri="{FF2B5EF4-FFF2-40B4-BE49-F238E27FC236}">
                <a16:creationId xmlns:a16="http://schemas.microsoft.com/office/drawing/2014/main" id="{D046158B-5D9E-01CD-C8D0-481DC0BD3291}"/>
              </a:ext>
            </a:extLst>
          </p:cNvPr>
          <p:cNvSpPr txBox="1"/>
          <p:nvPr/>
        </p:nvSpPr>
        <p:spPr>
          <a:xfrm>
            <a:off x="3655407" y="784107"/>
            <a:ext cx="4870023" cy="461665"/>
          </a:xfrm>
          <a:prstGeom prst="rect">
            <a:avLst/>
          </a:prstGeom>
          <a:noFill/>
        </p:spPr>
        <p:txBody>
          <a:bodyPr wrap="square" lIns="91440" tIns="45720" rIns="91440" bIns="45720" anchor="t">
            <a:spAutoFit/>
          </a:bodyPr>
          <a:lstStyle/>
          <a:p>
            <a:pPr algn="ctr"/>
            <a:endParaRPr lang="en-US" sz="2400" b="0" i="0" strike="noStrike" baseline="0">
              <a:latin typeface="Times New Roman"/>
              <a:ea typeface="+mn-lt"/>
              <a:cs typeface="+mn-lt"/>
            </a:endParaRPr>
          </a:p>
        </p:txBody>
      </p:sp>
      <p:sp>
        <p:nvSpPr>
          <p:cNvPr id="9" name="TextBox 8">
            <a:extLst>
              <a:ext uri="{FF2B5EF4-FFF2-40B4-BE49-F238E27FC236}">
                <a16:creationId xmlns:a16="http://schemas.microsoft.com/office/drawing/2014/main" id="{7BC4589F-6854-A2FC-1965-62A4BBEE93E8}"/>
              </a:ext>
            </a:extLst>
          </p:cNvPr>
          <p:cNvSpPr txBox="1"/>
          <p:nvPr/>
        </p:nvSpPr>
        <p:spPr>
          <a:xfrm>
            <a:off x="172995" y="1243914"/>
            <a:ext cx="375233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a:t>Upward trend in Tesla's closing price</a:t>
            </a:r>
            <a:endParaRPr lang="en-US" sz="2000">
              <a:cs typeface="Calibri"/>
            </a:endParaRPr>
          </a:p>
          <a:p>
            <a:pPr>
              <a:buFont typeface=""/>
              <a:buChar char="•"/>
            </a:pPr>
            <a:r>
              <a:rPr lang="en-US" sz="2000"/>
              <a:t>Volatility changes over time</a:t>
            </a:r>
            <a:endParaRPr lang="en-US" sz="2000">
              <a:cs typeface="Calibri"/>
            </a:endParaRPr>
          </a:p>
          <a:p>
            <a:pPr>
              <a:buFont typeface=""/>
              <a:buChar char="•"/>
            </a:pPr>
            <a:r>
              <a:rPr lang="en-US" sz="2000"/>
              <a:t>Price movement and volatility are connected</a:t>
            </a:r>
            <a:endParaRPr lang="en-US" sz="2000">
              <a:cs typeface="Calibri"/>
            </a:endParaRPr>
          </a:p>
          <a:p>
            <a:pPr>
              <a:buFont typeface=""/>
              <a:buChar char="•"/>
            </a:pPr>
            <a:r>
              <a:rPr lang="en-US" sz="2000"/>
              <a:t>Smoother trends with larger window size</a:t>
            </a:r>
            <a:endParaRPr lang="en-US" sz="2000">
              <a:cs typeface="Calibri"/>
            </a:endParaRPr>
          </a:p>
          <a:p>
            <a:pPr>
              <a:buFont typeface=""/>
              <a:buChar char="•"/>
            </a:pPr>
            <a:r>
              <a:rPr lang="en-US" sz="2000"/>
              <a:t>Peak trading volume in 2020-2021</a:t>
            </a:r>
            <a:endParaRPr lang="en-US" sz="2000">
              <a:cs typeface="Calibri"/>
            </a:endParaRPr>
          </a:p>
          <a:p>
            <a:pPr>
              <a:buFont typeface=""/>
              <a:buChar char="•"/>
            </a:pPr>
            <a:r>
              <a:rPr lang="en-US" sz="2000"/>
              <a:t>Highest trading volume on 2020-02-04</a:t>
            </a:r>
            <a:endParaRPr lang="en-US" sz="2000">
              <a:cs typeface="Calibri"/>
            </a:endParaRPr>
          </a:p>
          <a:p>
            <a:pPr>
              <a:buFont typeface=""/>
              <a:buChar char="•"/>
            </a:pPr>
            <a:r>
              <a:rPr lang="en-US" sz="2000"/>
              <a:t>Time series not stationary at level (p-value = 0.6243)</a:t>
            </a:r>
            <a:endParaRPr lang="en-US" sz="2000">
              <a:cs typeface="Calibri"/>
            </a:endParaRPr>
          </a:p>
          <a:p>
            <a:pPr>
              <a:buFont typeface=""/>
              <a:buChar char="•"/>
            </a:pPr>
            <a:r>
              <a:rPr lang="en-US" sz="2000"/>
              <a:t>Time series stationary after first differencing (p-value ≈ 0)</a:t>
            </a:r>
            <a:endParaRPr lang="en-US" sz="2000">
              <a:cs typeface="Calibri"/>
            </a:endParaRPr>
          </a:p>
        </p:txBody>
      </p:sp>
      <p:pic>
        <p:nvPicPr>
          <p:cNvPr id="3" name="Picture 2">
            <a:extLst>
              <a:ext uri="{FF2B5EF4-FFF2-40B4-BE49-F238E27FC236}">
                <a16:creationId xmlns:a16="http://schemas.microsoft.com/office/drawing/2014/main" id="{32560DC4-3A61-6ABF-4CD0-00E21F70E3F5}"/>
              </a:ext>
            </a:extLst>
          </p:cNvPr>
          <p:cNvPicPr>
            <a:picLocks noChangeAspect="1"/>
          </p:cNvPicPr>
          <p:nvPr/>
        </p:nvPicPr>
        <p:blipFill>
          <a:blip r:embed="rId3"/>
          <a:stretch>
            <a:fillRect/>
          </a:stretch>
        </p:blipFill>
        <p:spPr>
          <a:xfrm>
            <a:off x="4686801" y="1019427"/>
            <a:ext cx="7029450" cy="4959516"/>
          </a:xfrm>
          <a:prstGeom prst="rect">
            <a:avLst/>
          </a:prstGeom>
        </p:spPr>
      </p:pic>
    </p:spTree>
    <p:extLst>
      <p:ext uri="{BB962C8B-B14F-4D97-AF65-F5344CB8AC3E}">
        <p14:creationId xmlns:p14="http://schemas.microsoft.com/office/powerpoint/2010/main" val="1960942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D300"/>
                </a:solidFill>
                <a:latin typeface="Calibri"/>
                <a:cs typeface="Calibri"/>
              </a:rPr>
              <a:t>Models Overview</a:t>
            </a:r>
          </a:p>
        </p:txBody>
      </p:sp>
      <p:sp>
        <p:nvSpPr>
          <p:cNvPr id="13" name="TextBox 12">
            <a:extLst>
              <a:ext uri="{FF2B5EF4-FFF2-40B4-BE49-F238E27FC236}">
                <a16:creationId xmlns:a16="http://schemas.microsoft.com/office/drawing/2014/main" id="{D046158B-5D9E-01CD-C8D0-481DC0BD3291}"/>
              </a:ext>
            </a:extLst>
          </p:cNvPr>
          <p:cNvSpPr txBox="1"/>
          <p:nvPr/>
        </p:nvSpPr>
        <p:spPr>
          <a:xfrm>
            <a:off x="2430029" y="784107"/>
            <a:ext cx="6095401" cy="461665"/>
          </a:xfrm>
          <a:prstGeom prst="rect">
            <a:avLst/>
          </a:prstGeom>
          <a:noFill/>
        </p:spPr>
        <p:txBody>
          <a:bodyPr wrap="square" lIns="91440" tIns="45720" rIns="91440" bIns="45720" anchor="t">
            <a:spAutoFit/>
          </a:bodyPr>
          <a:lstStyle/>
          <a:p>
            <a:pPr algn="ctr"/>
            <a:r>
              <a:rPr lang="en-US" sz="2400" b="0" i="0" strike="noStrike" baseline="0">
                <a:latin typeface="Times New Roman"/>
                <a:ea typeface="+mn-lt"/>
                <a:cs typeface="+mn-lt"/>
              </a:rPr>
              <a:t>Models Used for Timeseries </a:t>
            </a:r>
            <a:r>
              <a:rPr lang="en-US" sz="2400">
                <a:latin typeface="Times New Roman"/>
                <a:ea typeface="+mn-lt"/>
                <a:cs typeface="+mn-lt"/>
              </a:rPr>
              <a:t>forecasting</a:t>
            </a:r>
            <a:endParaRPr lang="en-US" sz="2400" b="0" i="0" strike="noStrike" baseline="0">
              <a:latin typeface="Times New Roman"/>
              <a:ea typeface="+mn-lt"/>
              <a:cs typeface="+mn-lt"/>
            </a:endParaRPr>
          </a:p>
        </p:txBody>
      </p:sp>
      <p:sp>
        <p:nvSpPr>
          <p:cNvPr id="6" name="TextBox 5">
            <a:extLst>
              <a:ext uri="{FF2B5EF4-FFF2-40B4-BE49-F238E27FC236}">
                <a16:creationId xmlns:a16="http://schemas.microsoft.com/office/drawing/2014/main" id="{5C61C413-FB8E-BFCA-7FAF-C468F65C18AD}"/>
              </a:ext>
            </a:extLst>
          </p:cNvPr>
          <p:cNvSpPr txBox="1"/>
          <p:nvPr/>
        </p:nvSpPr>
        <p:spPr>
          <a:xfrm>
            <a:off x="427837" y="1490532"/>
            <a:ext cx="305006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cs typeface="Calibri"/>
              </a:rPr>
              <a:t>Traditional methods</a:t>
            </a:r>
          </a:p>
          <a:p>
            <a:r>
              <a:rPr lang="en-US" sz="1600">
                <a:cs typeface="Calibri"/>
              </a:rPr>
              <a:t>1.ARIMA</a:t>
            </a:r>
            <a:endParaRPr lang="en-US" sz="1600" u="sng">
              <a:cs typeface="Calibri"/>
            </a:endParaRPr>
          </a:p>
          <a:p>
            <a:r>
              <a:rPr lang="en-US">
                <a:cs typeface="Calibri"/>
              </a:rPr>
              <a:t>2.Linear Regression</a:t>
            </a:r>
          </a:p>
          <a:p>
            <a:r>
              <a:rPr lang="en-US">
                <a:cs typeface="Calibri"/>
              </a:rPr>
              <a:t>3.Random Forest Regression</a:t>
            </a:r>
          </a:p>
          <a:p>
            <a:r>
              <a:rPr lang="en-US">
                <a:cs typeface="Calibri"/>
              </a:rPr>
              <a:t>4.Xgboost </a:t>
            </a:r>
          </a:p>
          <a:p>
            <a:r>
              <a:rPr lang="en-US">
                <a:cs typeface="Calibri"/>
              </a:rPr>
              <a:t>5.LSTM </a:t>
            </a:r>
          </a:p>
        </p:txBody>
      </p:sp>
      <p:sp>
        <p:nvSpPr>
          <p:cNvPr id="8" name="TextBox 7">
            <a:extLst>
              <a:ext uri="{FF2B5EF4-FFF2-40B4-BE49-F238E27FC236}">
                <a16:creationId xmlns:a16="http://schemas.microsoft.com/office/drawing/2014/main" id="{958FAACD-1C53-84C8-7F53-FD3D57785F0A}"/>
              </a:ext>
            </a:extLst>
          </p:cNvPr>
          <p:cNvSpPr txBox="1"/>
          <p:nvPr/>
        </p:nvSpPr>
        <p:spPr>
          <a:xfrm>
            <a:off x="300620" y="3897453"/>
            <a:ext cx="8351888" cy="226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cs typeface="Calibri"/>
              </a:rPr>
              <a:t>LLM Models</a:t>
            </a:r>
            <a:endParaRPr lang="en-US">
              <a:cs typeface="Calibri"/>
            </a:endParaRPr>
          </a:p>
          <a:p>
            <a:pPr marL="342900" indent="-342900">
              <a:buAutoNum type="arabicPeriod"/>
            </a:pPr>
            <a:r>
              <a:rPr lang="en-US" sz="1700" b="1" u="sng"/>
              <a:t>TimesFM </a:t>
            </a:r>
            <a:r>
              <a:rPr lang="en-US" sz="1700">
                <a:cs typeface="Calibri"/>
              </a:rPr>
              <a:t>:</a:t>
            </a:r>
            <a:r>
              <a:rPr lang="en-US" sz="1700">
                <a:ea typeface="+mn-lt"/>
                <a:cs typeface="+mn-lt"/>
              </a:rPr>
              <a:t>Time Series Foundation Model by Google</a:t>
            </a:r>
          </a:p>
          <a:p>
            <a:pPr marL="342900" indent="-342900">
              <a:buAutoNum type="arabicPeriod"/>
            </a:pPr>
            <a:r>
              <a:rPr lang="en-US" sz="1700" b="1" u="sng">
                <a:ea typeface="+mn-lt"/>
                <a:cs typeface="+mn-lt"/>
              </a:rPr>
              <a:t>Chronos :</a:t>
            </a:r>
            <a:r>
              <a:rPr lang="en-US" sz="1700">
                <a:ea typeface="+mn-lt"/>
                <a:cs typeface="+mn-lt"/>
              </a:rPr>
              <a:t> pretrained </a:t>
            </a:r>
            <a:r>
              <a:rPr lang="en-US" sz="1700" err="1">
                <a:ea typeface="+mn-lt"/>
                <a:cs typeface="+mn-lt"/>
              </a:rPr>
              <a:t>llm</a:t>
            </a:r>
            <a:r>
              <a:rPr lang="en-US" sz="1700">
                <a:ea typeface="+mn-lt"/>
                <a:cs typeface="+mn-lt"/>
              </a:rPr>
              <a:t>  model by Amazon </a:t>
            </a:r>
          </a:p>
          <a:p>
            <a:pPr marL="342900" indent="-342900">
              <a:buAutoNum type="arabicPeriod"/>
            </a:pPr>
            <a:r>
              <a:rPr lang="en-US" sz="1700" b="1" u="sng" err="1">
                <a:ea typeface="+mn-lt"/>
                <a:cs typeface="+mn-lt"/>
              </a:rPr>
              <a:t>TimeGPT</a:t>
            </a:r>
            <a:r>
              <a:rPr lang="en-US" sz="1700" b="1" u="sng">
                <a:ea typeface="+mn-lt"/>
                <a:cs typeface="+mn-lt"/>
              </a:rPr>
              <a:t> :</a:t>
            </a:r>
            <a:r>
              <a:rPr lang="en-US" sz="1700">
                <a:ea typeface="+mn-lt"/>
                <a:cs typeface="+mn-lt"/>
              </a:rPr>
              <a:t> first time series foundation model capable of zero-shot inference by </a:t>
            </a:r>
            <a:r>
              <a:rPr lang="en-US" sz="1700" err="1">
                <a:ea typeface="+mn-lt"/>
                <a:cs typeface="+mn-lt"/>
              </a:rPr>
              <a:t>Nixtla</a:t>
            </a:r>
            <a:endParaRPr lang="en-US" sz="1700">
              <a:ea typeface="+mn-lt"/>
              <a:cs typeface="+mn-lt"/>
            </a:endParaRPr>
          </a:p>
          <a:p>
            <a:pPr marL="342900" indent="-342900">
              <a:buAutoNum type="arabicPeriod"/>
            </a:pPr>
            <a:r>
              <a:rPr lang="en-US" sz="1700" b="1" u="sng">
                <a:ea typeface="+mn-lt"/>
                <a:cs typeface="+mn-lt"/>
              </a:rPr>
              <a:t>GPT2 :</a:t>
            </a:r>
            <a:r>
              <a:rPr lang="en-US" sz="1700">
                <a:ea typeface="+mn-lt"/>
                <a:cs typeface="+mn-lt"/>
              </a:rPr>
              <a:t>"Generative Pre-trained Transformer 2," is a state-of-the-art language model developed by OpenAI. </a:t>
            </a:r>
          </a:p>
          <a:p>
            <a:pPr marL="342900" indent="-342900">
              <a:buAutoNum type="arabicPeriod"/>
            </a:pPr>
            <a:endParaRPr lang="en-US">
              <a:ea typeface="+mn-lt"/>
              <a:cs typeface="+mn-lt"/>
            </a:endParaRPr>
          </a:p>
          <a:p>
            <a:endParaRPr lang="en-US">
              <a:ea typeface="+mn-lt"/>
              <a:cs typeface="+mn-lt"/>
            </a:endParaRPr>
          </a:p>
        </p:txBody>
      </p:sp>
      <p:sp>
        <p:nvSpPr>
          <p:cNvPr id="9" name="TextBox 8">
            <a:extLst>
              <a:ext uri="{FF2B5EF4-FFF2-40B4-BE49-F238E27FC236}">
                <a16:creationId xmlns:a16="http://schemas.microsoft.com/office/drawing/2014/main" id="{47884950-9CEB-EC63-2C59-51ED9C86E6F9}"/>
              </a:ext>
            </a:extLst>
          </p:cNvPr>
          <p:cNvSpPr txBox="1"/>
          <p:nvPr/>
        </p:nvSpPr>
        <p:spPr>
          <a:xfrm>
            <a:off x="424333" y="3242786"/>
            <a:ext cx="32063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err="1"/>
              <a:t>Nueral</a:t>
            </a:r>
            <a:r>
              <a:rPr lang="en-US" b="1" u="sng"/>
              <a:t> Networks</a:t>
            </a:r>
            <a:endParaRPr lang="en-US"/>
          </a:p>
          <a:p>
            <a:r>
              <a:rPr lang="en-US" u="sng" err="1">
                <a:cs typeface="Calibri"/>
              </a:rPr>
              <a:t>Nbeats</a:t>
            </a:r>
            <a:r>
              <a:rPr lang="en-US" u="sng">
                <a:cs typeface="Calibri"/>
              </a:rPr>
              <a:t> </a:t>
            </a:r>
            <a:endParaRPr lang="en-US">
              <a:cs typeface="Calibri"/>
            </a:endParaRPr>
          </a:p>
        </p:txBody>
      </p:sp>
      <p:pic>
        <p:nvPicPr>
          <p:cNvPr id="3" name="Picture 2">
            <a:extLst>
              <a:ext uri="{FF2B5EF4-FFF2-40B4-BE49-F238E27FC236}">
                <a16:creationId xmlns:a16="http://schemas.microsoft.com/office/drawing/2014/main" id="{644F3116-2067-D644-03E3-81F1979D8A2C}"/>
              </a:ext>
            </a:extLst>
          </p:cNvPr>
          <p:cNvPicPr>
            <a:picLocks noChangeAspect="1"/>
          </p:cNvPicPr>
          <p:nvPr/>
        </p:nvPicPr>
        <p:blipFill>
          <a:blip r:embed="rId3"/>
          <a:stretch>
            <a:fillRect/>
          </a:stretch>
        </p:blipFill>
        <p:spPr>
          <a:xfrm>
            <a:off x="5537887" y="1242877"/>
            <a:ext cx="5986847" cy="3260136"/>
          </a:xfrm>
          <a:prstGeom prst="rect">
            <a:avLst/>
          </a:prstGeom>
        </p:spPr>
      </p:pic>
    </p:spTree>
    <p:extLst>
      <p:ext uri="{BB962C8B-B14F-4D97-AF65-F5344CB8AC3E}">
        <p14:creationId xmlns:p14="http://schemas.microsoft.com/office/powerpoint/2010/main" val="3760052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D237B-0DFF-4F2F-0B0B-234CF2BF00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633FB0-4C90-E760-3BDE-451A11B8EBE4}"/>
              </a:ext>
            </a:extLst>
          </p:cNvPr>
          <p:cNvSpPr/>
          <p:nvPr/>
        </p:nvSpPr>
        <p:spPr>
          <a:xfrm>
            <a:off x="0" y="-11320"/>
            <a:ext cx="12180838" cy="78711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C1958BD-7349-5672-A69F-A572023D62DC}"/>
              </a:ext>
            </a:extLst>
          </p:cNvPr>
          <p:cNvSpPr>
            <a:spLocks noGrp="1"/>
          </p:cNvSpPr>
          <p:nvPr>
            <p:ph type="title"/>
          </p:nvPr>
        </p:nvSpPr>
        <p:spPr>
          <a:xfrm>
            <a:off x="172792" y="-3010"/>
            <a:ext cx="11846743" cy="797850"/>
          </a:xfrm>
        </p:spPr>
        <p:txBody>
          <a:bodyPr>
            <a:normAutofit/>
          </a:bodyPr>
          <a:lstStyle/>
          <a:p>
            <a:r>
              <a:rPr lang="en-US" sz="4000">
                <a:solidFill>
                  <a:srgbClr val="FFD300"/>
                </a:solidFill>
                <a:latin typeface="Calibri"/>
                <a:cs typeface="Calibri"/>
              </a:rPr>
              <a:t>Results</a:t>
            </a:r>
          </a:p>
        </p:txBody>
      </p:sp>
      <p:pic>
        <p:nvPicPr>
          <p:cNvPr id="3" name="Picture 2" descr="A graph showing a price&#10;&#10;Description automatically generated">
            <a:extLst>
              <a:ext uri="{FF2B5EF4-FFF2-40B4-BE49-F238E27FC236}">
                <a16:creationId xmlns:a16="http://schemas.microsoft.com/office/drawing/2014/main" id="{2D236A0C-F1D2-A0F7-1364-C5EB35237F58}"/>
              </a:ext>
            </a:extLst>
          </p:cNvPr>
          <p:cNvPicPr>
            <a:picLocks noChangeAspect="1"/>
          </p:cNvPicPr>
          <p:nvPr/>
        </p:nvPicPr>
        <p:blipFill>
          <a:blip r:embed="rId3"/>
          <a:stretch>
            <a:fillRect/>
          </a:stretch>
        </p:blipFill>
        <p:spPr>
          <a:xfrm>
            <a:off x="171702" y="788821"/>
            <a:ext cx="12019044" cy="5561096"/>
          </a:xfrm>
          <a:prstGeom prst="rect">
            <a:avLst/>
          </a:prstGeom>
        </p:spPr>
      </p:pic>
    </p:spTree>
    <p:extLst>
      <p:ext uri="{BB962C8B-B14F-4D97-AF65-F5344CB8AC3E}">
        <p14:creationId xmlns:p14="http://schemas.microsoft.com/office/powerpoint/2010/main" val="20382275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C84B-BEF6-27FD-436C-449C66FD4759}"/>
              </a:ext>
            </a:extLst>
          </p:cNvPr>
          <p:cNvSpPr>
            <a:spLocks noGrp="1"/>
          </p:cNvSpPr>
          <p:nvPr>
            <p:ph type="title"/>
          </p:nvPr>
        </p:nvSpPr>
        <p:spPr/>
        <p:txBody>
          <a:bodyPr/>
          <a:lstStyle/>
          <a:p>
            <a:r>
              <a:rPr lang="en-US">
                <a:cs typeface="Calibri"/>
              </a:rPr>
              <a:t>Evaluation Metrics Comparision</a:t>
            </a:r>
          </a:p>
        </p:txBody>
      </p:sp>
      <p:graphicFrame>
        <p:nvGraphicFramePr>
          <p:cNvPr id="5" name="Table 4">
            <a:extLst>
              <a:ext uri="{FF2B5EF4-FFF2-40B4-BE49-F238E27FC236}">
                <a16:creationId xmlns:a16="http://schemas.microsoft.com/office/drawing/2014/main" id="{ED314566-6EEF-079B-11B4-CB4B58B71951}"/>
              </a:ext>
            </a:extLst>
          </p:cNvPr>
          <p:cNvGraphicFramePr>
            <a:graphicFrameLocks noGrp="1"/>
          </p:cNvGraphicFramePr>
          <p:nvPr>
            <p:extLst>
              <p:ext uri="{D42A27DB-BD31-4B8C-83A1-F6EECF244321}">
                <p14:modId xmlns:p14="http://schemas.microsoft.com/office/powerpoint/2010/main" val="322186584"/>
              </p:ext>
            </p:extLst>
          </p:nvPr>
        </p:nvGraphicFramePr>
        <p:xfrm>
          <a:off x="1060173" y="850347"/>
          <a:ext cx="9247602" cy="5486400"/>
        </p:xfrm>
        <a:graphic>
          <a:graphicData uri="http://schemas.openxmlformats.org/drawingml/2006/table">
            <a:tbl>
              <a:tblPr bandRow="1">
                <a:tableStyleId>{5C22544A-7EE6-4342-B048-85BDC9FD1C3A}</a:tableStyleId>
              </a:tblPr>
              <a:tblGrid>
                <a:gridCol w="1556759">
                  <a:extLst>
                    <a:ext uri="{9D8B030D-6E8A-4147-A177-3AD203B41FA5}">
                      <a16:colId xmlns:a16="http://schemas.microsoft.com/office/drawing/2014/main" val="3047232659"/>
                    </a:ext>
                  </a:extLst>
                </a:gridCol>
                <a:gridCol w="1556759">
                  <a:extLst>
                    <a:ext uri="{9D8B030D-6E8A-4147-A177-3AD203B41FA5}">
                      <a16:colId xmlns:a16="http://schemas.microsoft.com/office/drawing/2014/main" val="1061579706"/>
                    </a:ext>
                  </a:extLst>
                </a:gridCol>
                <a:gridCol w="1648842">
                  <a:extLst>
                    <a:ext uri="{9D8B030D-6E8A-4147-A177-3AD203B41FA5}">
                      <a16:colId xmlns:a16="http://schemas.microsoft.com/office/drawing/2014/main" val="2729493591"/>
                    </a:ext>
                  </a:extLst>
                </a:gridCol>
                <a:gridCol w="1371724">
                  <a:extLst>
                    <a:ext uri="{9D8B030D-6E8A-4147-A177-3AD203B41FA5}">
                      <a16:colId xmlns:a16="http://schemas.microsoft.com/office/drawing/2014/main" val="2649046573"/>
                    </a:ext>
                  </a:extLst>
                </a:gridCol>
                <a:gridCol w="1556759">
                  <a:extLst>
                    <a:ext uri="{9D8B030D-6E8A-4147-A177-3AD203B41FA5}">
                      <a16:colId xmlns:a16="http://schemas.microsoft.com/office/drawing/2014/main" val="2650280636"/>
                    </a:ext>
                  </a:extLst>
                </a:gridCol>
                <a:gridCol w="1556759">
                  <a:extLst>
                    <a:ext uri="{9D8B030D-6E8A-4147-A177-3AD203B41FA5}">
                      <a16:colId xmlns:a16="http://schemas.microsoft.com/office/drawing/2014/main" val="2956218669"/>
                    </a:ext>
                  </a:extLst>
                </a:gridCol>
              </a:tblGrid>
              <a:tr h="311757">
                <a:tc>
                  <a:txBody>
                    <a:bodyPr/>
                    <a:lstStyle/>
                    <a:p>
                      <a:r>
                        <a:rPr lang="en-US" sz="1200" b="1" spc="0">
                          <a:solidFill>
                            <a:srgbClr val="1C2B33"/>
                          </a:solidFill>
                          <a:effectLst/>
                        </a:rPr>
                        <a:t>Model</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spc="0">
                          <a:solidFill>
                            <a:srgbClr val="1C2B33"/>
                          </a:solidFill>
                          <a:effectLst/>
                        </a:rPr>
                        <a:t>Approach</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spc="0">
                          <a:solidFill>
                            <a:srgbClr val="1C2B33"/>
                          </a:solidFill>
                          <a:effectLst/>
                        </a:rPr>
                        <a:t>MSE</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spc="0">
                          <a:solidFill>
                            <a:srgbClr val="1C2B33"/>
                          </a:solidFill>
                          <a:effectLst/>
                        </a:rPr>
                        <a:t>RMSE</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spc="0">
                          <a:solidFill>
                            <a:srgbClr val="1C2B33"/>
                          </a:solidFill>
                          <a:effectLst/>
                        </a:rPr>
                        <a:t>MAE</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spc="0">
                          <a:solidFill>
                            <a:srgbClr val="1C2B33"/>
                          </a:solidFill>
                          <a:effectLst/>
                        </a:rPr>
                        <a:t>MAPE</a:t>
                      </a:r>
                      <a:endParaRPr lang="en-US" b="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3797545"/>
                  </a:ext>
                </a:extLst>
              </a:tr>
              <a:tr h="311757">
                <a:tc>
                  <a:txBody>
                    <a:bodyPr/>
                    <a:lstStyle/>
                    <a:p>
                      <a:r>
                        <a:rPr lang="en-US" sz="1200" spc="0">
                          <a:solidFill>
                            <a:srgbClr val="1C2B33"/>
                          </a:solidFill>
                          <a:effectLst/>
                        </a:rPr>
                        <a:t>ARIMA</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GRID Approach</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22.2039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4.7121</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2.01581</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0.0249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2582193"/>
                  </a:ext>
                </a:extLst>
              </a:tr>
              <a:tr h="311757">
                <a:tc>
                  <a:txBody>
                    <a:bodyPr/>
                    <a:lstStyle/>
                    <a:p>
                      <a:r>
                        <a:rPr lang="en-US" sz="1200" spc="0">
                          <a:solidFill>
                            <a:srgbClr val="1C2B33"/>
                          </a:solidFill>
                          <a:effectLst/>
                        </a:rPr>
                        <a:t>ARIMA GAN</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GAN method</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3773.74145</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61.43078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49.32236</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0.21969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7496176"/>
                  </a:ext>
                </a:extLst>
              </a:tr>
              <a:tr h="311757">
                <a:tc>
                  <a:txBody>
                    <a:bodyPr/>
                    <a:lstStyle/>
                    <a:p>
                      <a:r>
                        <a:rPr lang="en-US" sz="1200" spc="0">
                          <a:solidFill>
                            <a:srgbClr val="1C2B33"/>
                          </a:solidFill>
                          <a:effectLst/>
                        </a:rPr>
                        <a:t>Linear Regression</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11.77</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3.43</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2.53</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0.0104</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813986"/>
                  </a:ext>
                </a:extLst>
              </a:tr>
              <a:tr h="311757">
                <a:tc>
                  <a:txBody>
                    <a:bodyPr/>
                    <a:lstStyle/>
                    <a:p>
                      <a:r>
                        <a:rPr lang="en-US" sz="1200" spc="0" err="1">
                          <a:solidFill>
                            <a:srgbClr val="1C2B33"/>
                          </a:solidFill>
                          <a:effectLst/>
                        </a:rPr>
                        <a:t>Xg</a:t>
                      </a:r>
                      <a:r>
                        <a:rPr lang="en-US" sz="1200" spc="0">
                          <a:solidFill>
                            <a:srgbClr val="1C2B33"/>
                          </a:solidFill>
                          <a:effectLst/>
                        </a:rPr>
                        <a:t> boost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638.92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25.28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13.57</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0.0486</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8638864"/>
                  </a:ext>
                </a:extLst>
              </a:tr>
              <a:tr h="479626">
                <a:tc>
                  <a:txBody>
                    <a:bodyPr/>
                    <a:lstStyle/>
                    <a:p>
                      <a:r>
                        <a:rPr lang="en-US" sz="1200" spc="0">
                          <a:solidFill>
                            <a:srgbClr val="1C2B33"/>
                          </a:solidFill>
                          <a:effectLst/>
                        </a:rPr>
                        <a:t>Random Forest Regressor</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6.23</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2.50</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1.00</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0.0117</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27548"/>
                  </a:ext>
                </a:extLst>
              </a:tr>
              <a:tr h="311757">
                <a:tc>
                  <a:txBody>
                    <a:bodyPr/>
                    <a:lstStyle/>
                    <a:p>
                      <a:r>
                        <a:rPr lang="en-US" sz="1200" spc="0">
                          <a:solidFill>
                            <a:srgbClr val="1C2B33"/>
                          </a:solidFill>
                          <a:effectLst/>
                        </a:rPr>
                        <a:t>LSTM</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207.33</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14.40</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10.74</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highlight>
                            <a:srgbClr val="FFFF00"/>
                          </a:highlight>
                        </a:rPr>
                        <a:t>0.00045</a:t>
                      </a:r>
                      <a:endParaRPr lang="en-US">
                        <a:effectLst/>
                        <a:highlight>
                          <a:srgbClr val="FFFF00"/>
                        </a:highligh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4411998"/>
                  </a:ext>
                </a:extLst>
              </a:tr>
              <a:tr h="311757">
                <a:tc>
                  <a:txBody>
                    <a:bodyPr/>
                    <a:lstStyle/>
                    <a:p>
                      <a:r>
                        <a:rPr lang="en-US" sz="1200" spc="0" err="1">
                          <a:solidFill>
                            <a:srgbClr val="1C2B33"/>
                          </a:solidFill>
                          <a:effectLst/>
                        </a:rPr>
                        <a:t>TimeFM</a:t>
                      </a:r>
                      <a:endParaRPr lang="en-US" err="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highlight>
                            <a:srgbClr val="FFFF00"/>
                          </a:highlight>
                        </a:rPr>
                        <a:t>0.0107</a:t>
                      </a:r>
                      <a:endParaRPr lang="en-US">
                        <a:effectLst/>
                        <a:highlight>
                          <a:srgbClr val="FFFF00"/>
                        </a:highligh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highlight>
                            <a:srgbClr val="FFFF00"/>
                          </a:highlight>
                        </a:rPr>
                        <a:t>0.00535</a:t>
                      </a:r>
                      <a:endParaRPr lang="en-US">
                        <a:effectLst/>
                        <a:highlight>
                          <a:srgbClr val="FFFF00"/>
                        </a:highligh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highlight>
                            <a:srgbClr val="FFFF00"/>
                          </a:highlight>
                        </a:rPr>
                        <a:t>0.0726</a:t>
                      </a:r>
                      <a:endParaRPr lang="en-US">
                        <a:effectLst/>
                        <a:highlight>
                          <a:srgbClr val="FFFF00"/>
                        </a:highligh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0.0726</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497892"/>
                  </a:ext>
                </a:extLst>
              </a:tr>
              <a:tr h="311757">
                <a:tc>
                  <a:txBody>
                    <a:bodyPr/>
                    <a:lstStyle/>
                    <a:p>
                      <a:r>
                        <a:rPr lang="en-US" sz="1200" spc="0">
                          <a:solidFill>
                            <a:srgbClr val="1C2B33"/>
                          </a:solidFill>
                          <a:effectLst/>
                        </a:rPr>
                        <a:t>Chronos</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0.39699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0.630077</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0.535692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0.54601</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1199011"/>
                  </a:ext>
                </a:extLst>
              </a:tr>
              <a:tr h="311757">
                <a:tc>
                  <a:txBody>
                    <a:bodyPr/>
                    <a:lstStyle/>
                    <a:p>
                      <a:r>
                        <a:rPr lang="en-US" sz="1200" spc="0" err="1">
                          <a:solidFill>
                            <a:srgbClr val="1C2B33"/>
                          </a:solidFill>
                          <a:effectLst/>
                        </a:rPr>
                        <a:t>TimeGPT</a:t>
                      </a:r>
                      <a:endParaRPr lang="en-US" err="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Forward Fill</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34.448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5.869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2.449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3.049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4663119"/>
                  </a:ext>
                </a:extLst>
              </a:tr>
              <a:tr h="479626">
                <a:tc>
                  <a:txBody>
                    <a:bodyPr/>
                    <a:lstStyle/>
                    <a:p>
                      <a:r>
                        <a:rPr lang="en-US" sz="1200" spc="0" err="1">
                          <a:solidFill>
                            <a:srgbClr val="1C2B33"/>
                          </a:solidFill>
                          <a:effectLst/>
                        </a:rPr>
                        <a:t>TimeGPT</a:t>
                      </a:r>
                      <a:endParaRPr lang="en-US" err="1">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Business Days with Forward Fill</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26.434174</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5.141418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3.691989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2.056152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6089365"/>
                  </a:ext>
                </a:extLst>
              </a:tr>
              <a:tr h="311757">
                <a:tc>
                  <a:txBody>
                    <a:bodyPr/>
                    <a:lstStyle/>
                    <a:p>
                      <a:r>
                        <a:rPr lang="en-US" sz="1200" spc="0">
                          <a:solidFill>
                            <a:srgbClr val="1C2B33"/>
                          </a:solidFill>
                          <a:effectLst/>
                        </a:rPr>
                        <a:t>N-BEATS</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0.0020</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39.34</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33.80</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0.1701</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2733763"/>
                  </a:ext>
                </a:extLst>
              </a:tr>
              <a:tr h="311757">
                <a:tc>
                  <a:txBody>
                    <a:bodyPr/>
                    <a:lstStyle/>
                    <a:p>
                      <a:r>
                        <a:rPr lang="en-US" sz="1200" spc="0">
                          <a:solidFill>
                            <a:srgbClr val="1C2B33"/>
                          </a:solidFill>
                          <a:effectLst/>
                        </a:rPr>
                        <a:t>GPT-2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Default</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119.92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10.95</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7.88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0.048</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2590335"/>
                  </a:ext>
                </a:extLst>
              </a:tr>
              <a:tr h="311757">
                <a:tc>
                  <a:txBody>
                    <a:bodyPr/>
                    <a:lstStyle/>
                    <a:p>
                      <a:r>
                        <a:rPr lang="en-US" sz="1200" spc="0">
                          <a:solidFill>
                            <a:srgbClr val="1C2B33"/>
                          </a:solidFill>
                          <a:effectLst/>
                        </a:rPr>
                        <a:t>GPT-2</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Data Augmentation</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1.0789</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1.0387</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0.8814</a:t>
                      </a:r>
                      <a:endParaRPr lang="en-US">
                        <a:effectLst/>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spc="0">
                          <a:solidFill>
                            <a:srgbClr val="1C2B33"/>
                          </a:solidFill>
                          <a:effectLst/>
                        </a:rPr>
                        <a:t>2.2438</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6815427"/>
                  </a:ext>
                </a:extLst>
              </a:tr>
            </a:tbl>
          </a:graphicData>
        </a:graphic>
      </p:graphicFrame>
    </p:spTree>
    <p:extLst>
      <p:ext uri="{BB962C8B-B14F-4D97-AF65-F5344CB8AC3E}">
        <p14:creationId xmlns:p14="http://schemas.microsoft.com/office/powerpoint/2010/main" val="268912468"/>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4C06095054884E95D8DDA8A0782DD4" ma:contentTypeVersion="17" ma:contentTypeDescription="Create a new document." ma:contentTypeScope="" ma:versionID="66d92475bd527337c808361b39884e0b">
  <xsd:schema xmlns:xsd="http://www.w3.org/2001/XMLSchema" xmlns:xs="http://www.w3.org/2001/XMLSchema" xmlns:p="http://schemas.microsoft.com/office/2006/metadata/properties" xmlns:ns2="2e062b89-5723-4993-be77-493b5b78c082" xmlns:ns3="606eb790-6796-42fa-a201-234579c3ab8c" targetNamespace="http://schemas.microsoft.com/office/2006/metadata/properties" ma:root="true" ma:fieldsID="5b35208ad59e74e77f51b27f2f127008" ns2:_="" ns3:_="">
    <xsd:import namespace="2e062b89-5723-4993-be77-493b5b78c082"/>
    <xsd:import namespace="606eb790-6796-42fa-a201-234579c3ab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062b89-5723-4993-be77-493b5b78c08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1860-a2ec-4a50-bd7e-24399e3f037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6eb790-6796-42fa-a201-234579c3ab8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3e1d45f-8847-4f4c-9438-3d61eafef1f0}" ma:internalName="TaxCatchAll" ma:showField="CatchAllData" ma:web="606eb790-6796-42fa-a201-234579c3ab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06eb790-6796-42fa-a201-234579c3ab8c">
      <UserInfo>
        <DisplayName>Pavan Vankadaru</DisplayName>
        <AccountId>13</AccountId>
        <AccountType/>
      </UserInfo>
      <UserInfo>
        <DisplayName>Srinivas Cheraku</DisplayName>
        <AccountId>16</AccountId>
        <AccountType/>
      </UserInfo>
      <UserInfo>
        <DisplayName>Jaya Prakash Chaparala</DisplayName>
        <AccountId>19</AccountId>
        <AccountType/>
      </UserInfo>
      <UserInfo>
        <DisplayName>Phani Kunchala</DisplayName>
        <AccountId>15</AccountId>
        <AccountType/>
      </UserInfo>
      <UserInfo>
        <DisplayName>Praveen Kola</DisplayName>
        <AccountId>6</AccountId>
        <AccountType/>
      </UserInfo>
      <UserInfo>
        <DisplayName>Paul Gaddikoppula</DisplayName>
        <AccountId>25</AccountId>
        <AccountType/>
      </UserInfo>
      <UserInfo>
        <DisplayName>Prajakt Karanjkar</DisplayName>
        <AccountId>810</AccountId>
        <AccountType/>
      </UserInfo>
      <UserInfo>
        <DisplayName>Gautam Komminani</DisplayName>
        <AccountId>23</AccountId>
        <AccountType/>
      </UserInfo>
      <UserInfo>
        <DisplayName>Mohan Das Chaparala</DisplayName>
        <AccountId>698</AccountId>
        <AccountType/>
      </UserInfo>
    </SharedWithUsers>
    <TaxCatchAll xmlns="606eb790-6796-42fa-a201-234579c3ab8c" xsi:nil="true"/>
    <lcf76f155ced4ddcb4097134ff3c332f xmlns="2e062b89-5723-4993-be77-493b5b78c08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045B3F-6ACF-4B73-93AB-F927EF93E73A}">
  <ds:schemaRefs>
    <ds:schemaRef ds:uri="2e062b89-5723-4993-be77-493b5b78c082"/>
    <ds:schemaRef ds:uri="606eb790-6796-42fa-a201-234579c3ab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BCA9ED-D13D-4FF2-9F39-BBD34FC21F42}">
  <ds:schemaRefs>
    <ds:schemaRef ds:uri="2e062b89-5723-4993-be77-493b5b78c082"/>
    <ds:schemaRef ds:uri="606eb790-6796-42fa-a201-234579c3ab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F8A8B8F-35E9-41C3-B969-858B9410D9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Team</vt:lpstr>
      <vt:lpstr>Agenda</vt:lpstr>
      <vt:lpstr>Timeseries Forecasting using LLm's / Gen AI</vt:lpstr>
      <vt:lpstr>Process of the time series forecasting</vt:lpstr>
      <vt:lpstr>Findings from EDA</vt:lpstr>
      <vt:lpstr>Models Overview</vt:lpstr>
      <vt:lpstr>Results</vt:lpstr>
      <vt:lpstr>Evaluation Metrics Comparision</vt:lpstr>
      <vt:lpstr>Key Findings</vt:lpstr>
      <vt:lpstr>Limitations</vt:lpstr>
      <vt:lpstr>Business Applications</vt:lpstr>
      <vt:lpstr> 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PKOLA</dc:creator>
  <cp:revision>3</cp:revision>
  <dcterms:modified xsi:type="dcterms:W3CDTF">2024-08-12T18:31:35Z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0x010100C94C06095054884E95D8DDA8A0782DD4</vt:lpwstr>
  </property>
  <property fmtid="{D5CDD505-2E9C-101B-9397-08002B2CF9AE}" pid="3" name="AuthorIds_UIVersion_512">
    <vt:lpwstr>6</vt:lpwstr>
  </property>
  <property fmtid="{D5CDD505-2E9C-101B-9397-08002B2CF9AE}" pid="4" name="AuthorIds_UIVersion_1536">
    <vt:lpwstr>6</vt:lpwstr>
  </property>
  <property fmtid="{D5CDD505-2E9C-101B-9397-08002B2CF9AE}" pid="5" name="MediaServiceImageTags">
    <vt:lpwstr/>
  </property>
</Properties>
</file>